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1" r:id="rId2"/>
    <p:sldId id="263" r:id="rId3"/>
    <p:sldId id="273" r:id="rId4"/>
    <p:sldId id="259" r:id="rId5"/>
    <p:sldId id="279" r:id="rId6"/>
    <p:sldId id="270" r:id="rId7"/>
    <p:sldId id="277" r:id="rId8"/>
    <p:sldId id="260" r:id="rId9"/>
    <p:sldId id="272" r:id="rId10"/>
    <p:sldId id="267" r:id="rId11"/>
    <p:sldId id="280" r:id="rId12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1pPr>
    <a:lvl2pPr marL="0" marR="0" indent="228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2pPr>
    <a:lvl3pPr marL="0" marR="0" indent="457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3pPr>
    <a:lvl4pPr marL="0" marR="0" indent="685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4pPr>
    <a:lvl5pPr marL="0" marR="0" indent="9144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5pPr>
    <a:lvl6pPr marL="0" marR="0" indent="11430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6pPr>
    <a:lvl7pPr marL="0" marR="0" indent="13716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7pPr>
    <a:lvl8pPr marL="0" marR="0" indent="16002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8pPr>
    <a:lvl9pPr marL="0" marR="0" indent="1828800" algn="just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A6A7AC"/>
        </a:solidFill>
        <a:effectLst/>
        <a:uFillTx/>
        <a:latin typeface="PT Sans"/>
        <a:ea typeface="PT Sans"/>
        <a:cs typeface="PT Sans"/>
        <a:sym typeface="PT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41"/>
    <a:srgbClr val="FF9B09"/>
    <a:srgbClr val="FFFFFF"/>
    <a:srgbClr val="4BB2FF"/>
    <a:srgbClr val="F56C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59425" autoAdjust="0"/>
  </p:normalViewPr>
  <p:slideViewPr>
    <p:cSldViewPr snapToGrid="0" snapToObjects="1">
      <p:cViewPr varScale="1">
        <p:scale>
          <a:sx n="20" d="100"/>
          <a:sy n="20" d="100"/>
        </p:scale>
        <p:origin x="21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F56C2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E9EAEC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F56C2E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E9EAEC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45389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2%D0%B0%D0%BA%D1%82%D0%B8%D0%BB%D1%8C%D0%BD%D1%8B%D0%B9_%D0%B0%D0%BB%D1%84%D0%B0%D0%B2%D0%B8%D1%8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u.wikipedia.org/wiki/%D0%A8%D1%80%D0%B8%D1%84%D1%82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Добрый день, коллеги!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Я представляю команду разработки </a:t>
            </a:r>
            <a:r>
              <a:rPr lang="en-US" dirty="0" smtClean="0"/>
              <a:t>Learn Braille </a:t>
            </a:r>
            <a:r>
              <a:rPr lang="ru-RU" dirty="0" smtClean="0"/>
              <a:t>и наш продукт – это </a:t>
            </a:r>
            <a:r>
              <a:rPr lang="en-US" dirty="0" smtClean="0"/>
              <a:t>IOS </a:t>
            </a:r>
            <a:r>
              <a:rPr lang="ru-RU" dirty="0" smtClean="0"/>
              <a:t>приложение для изучения шрифта Брайля</a:t>
            </a:r>
          </a:p>
        </p:txBody>
      </p:sp>
    </p:spTree>
    <p:extLst>
      <p:ext uri="{BB962C8B-B14F-4D97-AF65-F5344CB8AC3E}">
        <p14:creationId xmlns:p14="http://schemas.microsoft.com/office/powerpoint/2010/main" val="3200844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 у нас уже есть согласованные макеты для будущего раздела обучения. </a:t>
            </a:r>
            <a:br>
              <a:rPr lang="ru-RU" dirty="0" smtClean="0"/>
            </a:br>
            <a:r>
              <a:rPr lang="ru-RU" dirty="0" smtClean="0"/>
              <a:t>Уроки будут открываться по мере прохождения предыдущих. </a:t>
            </a:r>
          </a:p>
        </p:txBody>
      </p:sp>
    </p:spTree>
    <p:extLst>
      <p:ext uri="{BB962C8B-B14F-4D97-AF65-F5344CB8AC3E}">
        <p14:creationId xmlns:p14="http://schemas.microsoft.com/office/powerpoint/2010/main" val="1929643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Спасибо за внимание! 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Я все… устала</a:t>
            </a:r>
          </a:p>
        </p:txBody>
      </p:sp>
    </p:spTree>
    <p:extLst>
      <p:ext uri="{BB962C8B-B14F-4D97-AF65-F5344CB8AC3E}">
        <p14:creationId xmlns:p14="http://schemas.microsoft.com/office/powerpoint/2010/main" val="234491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вообще такое шрифт Брайля? </a:t>
            </a:r>
            <a:br>
              <a:rPr lang="ru-RU" dirty="0" smtClean="0"/>
            </a:br>
            <a:r>
              <a:rPr lang="ru-RU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Это рельефно-точечный </a:t>
            </a:r>
            <a:r>
              <a:rPr lang="ru-RU" b="0" i="0" u="none" strike="noStrike" dirty="0" smtClean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Тактильный алфавит"/>
              </a:rPr>
              <a:t>тактильный</a:t>
            </a:r>
            <a:r>
              <a:rPr lang="ru-RU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ru-RU" b="0" i="0" u="none" strike="noStrike" dirty="0" smtClean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Шрифт"/>
              </a:rPr>
              <a:t>шрифт</a:t>
            </a:r>
            <a:r>
              <a:rPr lang="ru-RU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предназначенный для письма и чтения незрячими и плохо видящим людям. </a:t>
            </a:r>
            <a:br>
              <a:rPr lang="ru-RU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И наше приложение </a:t>
            </a:r>
            <a:r>
              <a:rPr lang="en-US" sz="2400" dirty="0" smtClean="0"/>
              <a:t>Learn Braille</a:t>
            </a:r>
            <a:r>
              <a:rPr lang="ru-RU" sz="2400" i="1" dirty="0" smtClean="0"/>
              <a:t> </a:t>
            </a:r>
            <a:r>
              <a:rPr lang="ru-RU" sz="2400" dirty="0" smtClean="0"/>
              <a:t>- приложение для обучения и практики шрифту Брайля самостоятельно или под руководством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b="0" dirty="0" smtClean="0"/>
          </a:p>
          <a:p>
            <a:pPr marL="0" indent="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 smtClean="0"/>
              <a:t>Learn Braille </a:t>
            </a:r>
            <a:r>
              <a:rPr lang="ru-RU" dirty="0" smtClean="0"/>
              <a:t>является обучающим и имеет особенную целевую аудиторию, это</a:t>
            </a:r>
          </a:p>
          <a:p>
            <a:pPr marL="571500" indent="-5715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0" dirty="0" err="1" smtClean="0"/>
              <a:t>поздноослепшие</a:t>
            </a:r>
            <a:endParaRPr lang="ru-RU" sz="2400" b="0" dirty="0" smtClean="0"/>
          </a:p>
          <a:p>
            <a:pPr marL="571500" indent="-5715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0" dirty="0" smtClean="0"/>
              <a:t>слабовидящие люди</a:t>
            </a:r>
          </a:p>
          <a:p>
            <a:pPr marL="571500" indent="-5715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0" dirty="0" smtClean="0"/>
              <a:t>родители незрячих детей</a:t>
            </a:r>
          </a:p>
          <a:p>
            <a:pPr marL="571500" indent="-5715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b="0" dirty="0" smtClean="0"/>
              <a:t>интересующиеся данной темой зрячие люди</a:t>
            </a:r>
          </a:p>
        </p:txBody>
      </p:sp>
    </p:spTree>
    <p:extLst>
      <p:ext uri="{BB962C8B-B14F-4D97-AF65-F5344CB8AC3E}">
        <p14:creationId xmlns:p14="http://schemas.microsoft.com/office/powerpoint/2010/main" val="375326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Идея приложения зародилась достаточно давно. </a:t>
            </a:r>
            <a:br>
              <a:rPr lang="ru-RU" dirty="0" smtClean="0"/>
            </a:br>
            <a:r>
              <a:rPr lang="ru-RU" dirty="0" smtClean="0"/>
              <a:t>Год назад наши коллеги с курса старше</a:t>
            </a:r>
            <a:r>
              <a:rPr lang="en-US" dirty="0" smtClean="0"/>
              <a:t>,</a:t>
            </a:r>
            <a:r>
              <a:rPr lang="ru-RU" dirty="0" smtClean="0"/>
              <a:t> поисследовав рынок</a:t>
            </a:r>
            <a:r>
              <a:rPr lang="en-US" dirty="0" smtClean="0"/>
              <a:t>,</a:t>
            </a:r>
            <a:r>
              <a:rPr lang="ru-RU" dirty="0" smtClean="0"/>
              <a:t> заметили, что есть небольшое количество подобных приложений на английском языке, но ни одного на русском.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Так они стали первыми разработчиками аналога русскоязычного приложения на рынке </a:t>
            </a:r>
            <a:r>
              <a:rPr lang="ru-RU" dirty="0" err="1" smtClean="0"/>
              <a:t>андроид</a:t>
            </a:r>
            <a:r>
              <a:rPr lang="ru-RU" dirty="0" smtClean="0"/>
              <a:t> и приложение с того времени успешно используется в центре медико-социальной реабилитации инвалидов по зрению.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Но появилась другая проблема. </a:t>
            </a:r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Аналога для </a:t>
            </a:r>
            <a:r>
              <a:rPr lang="en-US" dirty="0" smtClean="0"/>
              <a:t>IOS </a:t>
            </a:r>
            <a:r>
              <a:rPr lang="ru-RU" dirty="0" smtClean="0"/>
              <a:t>не существует. </a:t>
            </a:r>
            <a:br>
              <a:rPr lang="ru-RU" dirty="0" smtClean="0"/>
            </a:br>
            <a:r>
              <a:rPr lang="ru-RU" dirty="0" smtClean="0"/>
              <a:t>Спрос есть, а решения нет, поэтому цель нашей команды - </a:t>
            </a:r>
            <a:r>
              <a:rPr lang="ru-RU" sz="2400" b="0" dirty="0" smtClean="0">
                <a:solidFill>
                  <a:srgbClr val="393941"/>
                </a:solidFill>
              </a:rPr>
              <a:t>Русскоязычное приложение под </a:t>
            </a:r>
            <a:r>
              <a:rPr lang="en-US" sz="2400" b="0" dirty="0" smtClean="0">
                <a:solidFill>
                  <a:srgbClr val="393941"/>
                </a:solidFill>
              </a:rPr>
              <a:t>IOS-</a:t>
            </a:r>
            <a:r>
              <a:rPr lang="ru-RU" sz="2400" b="0" dirty="0" smtClean="0">
                <a:solidFill>
                  <a:srgbClr val="393941"/>
                </a:solidFill>
              </a:rPr>
              <a:t>платформу</a:t>
            </a:r>
          </a:p>
        </p:txBody>
      </p:sp>
    </p:spTree>
    <p:extLst>
      <p:ext uri="{BB962C8B-B14F-4D97-AF65-F5344CB8AC3E}">
        <p14:creationId xmlns:p14="http://schemas.microsoft.com/office/powerpoint/2010/main" val="372266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Сейчас мы предлагаем познакомиться с нашим приложением и пробежаться по уже реализованным разделам.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Начнем с главного меню, </a:t>
            </a:r>
            <a:r>
              <a:rPr lang="en-US" dirty="0" smtClean="0"/>
              <a:t>learn braille </a:t>
            </a:r>
            <a:r>
              <a:rPr lang="ru-RU" dirty="0" smtClean="0"/>
              <a:t>имеет 4 главных секции, это обучение, практика, словарь и настройки, навигация доступна также через нижний </a:t>
            </a:r>
            <a:r>
              <a:rPr lang="ru-RU" dirty="0" err="1" smtClean="0"/>
              <a:t>навигейшн</a:t>
            </a:r>
            <a:r>
              <a:rPr lang="ru-RU" dirty="0" smtClean="0"/>
              <a:t> бар. Я вернусь к разделам позже. Сейчас обратим внимание на вопрос в верхнем правом углу – раздел справки. Для каждого раздела есть справка, которая реализована выпадающими спискам. Это достаточно важный раздел для нашей целевой аудитории, </a:t>
            </a:r>
            <a:r>
              <a:rPr lang="ru-RU" dirty="0" err="1" smtClean="0"/>
              <a:t>тк</a:t>
            </a:r>
            <a:r>
              <a:rPr lang="ru-RU" dirty="0" smtClean="0"/>
              <a:t> именно этот раздел должен обеспечить понимание того, что вообще в данный момент происходит на экране.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Вернемся к главному меню и перейдем в раздел словаря. В словаре можно просмотреть точечный состав каждого из символов в двух режимах(для записи и для чтения). Слева кнопка смены режимов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Сейчас в приложение уже перенесены все символы, использующие одно </a:t>
            </a:r>
            <a:r>
              <a:rPr lang="ru-RU" dirty="0" err="1" smtClean="0"/>
              <a:t>шеститочие</a:t>
            </a:r>
            <a:r>
              <a:rPr lang="ru-RU" dirty="0" smtClean="0"/>
              <a:t>. Это русский алфавит, цифры, знаки препинания, арифметические знаки и различные признаки.</a:t>
            </a:r>
          </a:p>
        </p:txBody>
      </p:sp>
    </p:spTree>
    <p:extLst>
      <p:ext uri="{BB962C8B-B14F-4D97-AF65-F5344CB8AC3E}">
        <p14:creationId xmlns:p14="http://schemas.microsoft.com/office/powerpoint/2010/main" val="3748931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Перейдем к следующими разделу – разделу практики символов. Тут нам предоставляется возможность выбрать разделы, которые мы бы </a:t>
            </a:r>
            <a:r>
              <a:rPr lang="ru-RU" dirty="0" err="1" smtClean="0"/>
              <a:t>зотели</a:t>
            </a:r>
            <a:r>
              <a:rPr lang="ru-RU" dirty="0" smtClean="0"/>
              <a:t> </a:t>
            </a:r>
            <a:r>
              <a:rPr lang="ru-RU" dirty="0" err="1" smtClean="0"/>
              <a:t>попрактиквоать</a:t>
            </a:r>
            <a:r>
              <a:rPr lang="ru-RU" dirty="0" smtClean="0"/>
              <a:t>. Далее из всех символов выбранных разделов генерируется </a:t>
            </a:r>
            <a:r>
              <a:rPr lang="ru-RU" dirty="0" err="1" smtClean="0"/>
              <a:t>рандомная</a:t>
            </a:r>
            <a:r>
              <a:rPr lang="ru-RU" dirty="0" smtClean="0"/>
              <a:t> выборка и открывается экран ввода символов. 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Доступна кнопка подсказки, при нажатии на которую подсвечиваются верные точки</a:t>
            </a:r>
            <a:br>
              <a:rPr lang="ru-RU" dirty="0" smtClean="0"/>
            </a:br>
            <a:r>
              <a:rPr lang="ru-RU" dirty="0" smtClean="0"/>
              <a:t>после прохождения всей практики можно увидеть экран результатов. Учитывая верные ответ, мне еще учиться и учиться))</a:t>
            </a:r>
          </a:p>
        </p:txBody>
      </p:sp>
    </p:spTree>
    <p:extLst>
      <p:ext uri="{BB962C8B-B14F-4D97-AF65-F5344CB8AC3E}">
        <p14:creationId xmlns:p14="http://schemas.microsoft.com/office/powerpoint/2010/main" val="243216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считаем, что наше приложение имеет явные преимущества.</a:t>
            </a:r>
            <a:br>
              <a:rPr lang="ru-RU" dirty="0" smtClean="0"/>
            </a:br>
            <a:r>
              <a:rPr lang="ru-RU" dirty="0" smtClean="0"/>
              <a:t>Во первых это единственное русскоязычное приложение по обучению азбуки брайля на </a:t>
            </a:r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ru-RU" dirty="0" smtClean="0"/>
              <a:t>рынке.</a:t>
            </a:r>
            <a:br>
              <a:rPr lang="ru-RU" dirty="0" smtClean="0"/>
            </a:br>
            <a:r>
              <a:rPr lang="ru-RU" dirty="0" smtClean="0"/>
              <a:t>Во вторых они адаптировано под особенную целевую аудиторию и прекрасна работает с </a:t>
            </a:r>
            <a:r>
              <a:rPr lang="ru-RU" b="0" i="0" dirty="0" err="1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VoiceOver</a:t>
            </a:r>
            <a:r>
              <a:rPr lang="ru-RU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это встроенная программа чтения экрана, которая озвучивает информацию на экране компьютера: произнося текст, содержащийся в документах и окнах.</a:t>
            </a:r>
            <a:br>
              <a:rPr lang="ru-RU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В общем главное наше преимущество – мы единственные в своем роде </a:t>
            </a:r>
            <a:r>
              <a:rPr lang="ru-RU" b="0" i="0" dirty="0" err="1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ееее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57684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Заглянем немного в структуру проекта. </a:t>
            </a:r>
            <a:br>
              <a:rPr lang="ru-RU" dirty="0" smtClean="0"/>
            </a:br>
            <a:r>
              <a:rPr lang="ru-RU" dirty="0" smtClean="0"/>
              <a:t>И на этом слайде изображены самые проблемные части нашего приложения.</a:t>
            </a:r>
            <a:br>
              <a:rPr lang="ru-RU" dirty="0" smtClean="0"/>
            </a:br>
            <a:r>
              <a:rPr lang="ru-RU" dirty="0" smtClean="0"/>
              <a:t>Летели все переходы, ломался бар навигации, сложно было передавать справку и в определённый момент код превратился в паутину.</a:t>
            </a:r>
            <a:br>
              <a:rPr lang="ru-RU" dirty="0" smtClean="0"/>
            </a:br>
            <a:r>
              <a:rPr lang="ru-RU" dirty="0" smtClean="0"/>
              <a:t>Решение оказалось очень даже простым – </a:t>
            </a:r>
            <a:r>
              <a:rPr lang="ru-RU" dirty="0" err="1" smtClean="0"/>
              <a:t>рефакторинг</a:t>
            </a:r>
            <a:r>
              <a:rPr lang="ru-RU" dirty="0" smtClean="0"/>
              <a:t> кода и разработка удобной структуры для создания экранов.</a:t>
            </a:r>
            <a:br>
              <a:rPr lang="ru-RU" dirty="0" smtClean="0"/>
            </a:br>
            <a:r>
              <a:rPr lang="ru-RU" dirty="0" smtClean="0"/>
              <a:t>В итоге сейчас … (расскажу так)</a:t>
            </a:r>
          </a:p>
        </p:txBody>
      </p:sp>
    </p:spTree>
    <p:extLst>
      <p:ext uri="{BB962C8B-B14F-4D97-AF65-F5344CB8AC3E}">
        <p14:creationId xmlns:p14="http://schemas.microsoft.com/office/powerpoint/2010/main" val="3323241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Для разработки мы выбрали достаточно новую технологию </a:t>
            </a:r>
            <a:r>
              <a:rPr lang="ru-RU" b="0" i="0" dirty="0" err="1" smtClean="0">
                <a:solidFill>
                  <a:srgbClr val="222222"/>
                </a:solidFill>
                <a:effectLst/>
                <a:latin typeface="-apple-system"/>
              </a:rPr>
              <a:t>Flutter</a:t>
            </a:r>
            <a:r>
              <a:rPr lang="ru-RU" b="0" i="0" dirty="0" smtClean="0">
                <a:solidFill>
                  <a:srgbClr val="222222"/>
                </a:solidFill>
                <a:effectLst/>
                <a:latin typeface="-apple-system"/>
              </a:rPr>
              <a:t> —</a:t>
            </a: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комплект средств разработки и </a:t>
            </a:r>
            <a:r>
              <a:rPr lang="ru-RU" b="0" i="0" dirty="0" err="1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фреймворк</a:t>
            </a: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с открытым исходным кодом для создания мобильных приложений под </a:t>
            </a:r>
            <a:r>
              <a:rPr lang="ru-RU" b="0" i="0" dirty="0" err="1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Android</a:t>
            </a: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и </a:t>
            </a:r>
            <a:r>
              <a:rPr lang="ru-RU" b="0" i="0" dirty="0" err="1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iOS</a:t>
            </a: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а также веб-приложений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ru-RU" b="0" i="0" dirty="0" smtClean="0">
                <a:solidFill>
                  <a:srgbClr val="222222"/>
                </a:solidFill>
                <a:effectLst/>
                <a:latin typeface="-apple-system"/>
              </a:rPr>
              <a:t> молодая, но очень многообещающая платформа, уже привлекшая к себе внимание крупных компаний</a:t>
            </a:r>
            <a:br>
              <a:rPr lang="ru-RU" b="0" i="0" dirty="0" smtClean="0">
                <a:solidFill>
                  <a:srgbClr val="222222"/>
                </a:solidFill>
                <a:effectLst/>
                <a:latin typeface="-apple-system"/>
              </a:rPr>
            </a:br>
            <a:r>
              <a:rPr lang="ru-RU" b="0" i="0" dirty="0" smtClean="0">
                <a:solidFill>
                  <a:srgbClr val="222222"/>
                </a:solidFill>
                <a:effectLst/>
                <a:latin typeface="-apple-system"/>
              </a:rPr>
              <a:t>Почему флаттер? Потому что стояла задача разработать под </a:t>
            </a:r>
            <a:r>
              <a:rPr lang="en-US" b="0" i="0" dirty="0" err="1" smtClean="0">
                <a:solidFill>
                  <a:srgbClr val="222222"/>
                </a:solidFill>
                <a:effectLst/>
                <a:latin typeface="-apple-system"/>
              </a:rPr>
              <a:t>ios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ru-RU" b="0" i="0" dirty="0" smtClean="0">
                <a:solidFill>
                  <a:srgbClr val="222222"/>
                </a:solidFill>
                <a:effectLst/>
                <a:latin typeface="-apple-system"/>
              </a:rPr>
              <a:t>не имея маков. </a:t>
            </a:r>
            <a:br>
              <a:rPr lang="ru-RU" b="0" i="0" dirty="0" smtClean="0">
                <a:solidFill>
                  <a:srgbClr val="222222"/>
                </a:solidFill>
                <a:effectLst/>
                <a:latin typeface="-apple-system"/>
              </a:rPr>
            </a:br>
            <a:r>
              <a:rPr lang="ru-RU" b="0" i="0" dirty="0" err="1" smtClean="0">
                <a:solidFill>
                  <a:srgbClr val="222222"/>
                </a:solidFill>
                <a:effectLst/>
                <a:latin typeface="-apple-system"/>
              </a:rPr>
              <a:t>Dart</a:t>
            </a:r>
            <a:r>
              <a:rPr lang="ru-RU" b="0" i="0" dirty="0" smtClean="0">
                <a:solidFill>
                  <a:srgbClr val="222222"/>
                </a:solidFill>
                <a:effectLst/>
                <a:latin typeface="-apple-system"/>
              </a:rPr>
              <a:t> — язык программирования на котором нам предстоит писать приложения под </a:t>
            </a:r>
            <a:r>
              <a:rPr lang="ru-RU" b="0" i="0" dirty="0" err="1" smtClean="0">
                <a:solidFill>
                  <a:srgbClr val="222222"/>
                </a:solidFill>
                <a:effectLst/>
                <a:latin typeface="-apple-system"/>
              </a:rPr>
              <a:t>Flutter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-apple-system"/>
              </a:rPr>
              <a:t/>
            </a:r>
            <a:br>
              <a:rPr lang="en-US" b="0" i="0" dirty="0" smtClean="0">
                <a:solidFill>
                  <a:srgbClr val="222222"/>
                </a:solidFill>
                <a:effectLst/>
                <a:latin typeface="-apple-system"/>
              </a:rPr>
            </a:br>
            <a:r>
              <a:rPr lang="en-US" b="0" i="0" dirty="0" err="1" smtClean="0">
                <a:solidFill>
                  <a:srgbClr val="222222"/>
                </a:solidFill>
                <a:effectLst/>
                <a:latin typeface="-apple-system"/>
              </a:rPr>
              <a:t>Androud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-apple-system"/>
              </a:rPr>
              <a:t> studio – 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IDE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ru-RU" b="0" i="0" dirty="0" smtClean="0">
                <a:solidFill>
                  <a:srgbClr val="222222"/>
                </a:solidFill>
                <a:effectLst/>
                <a:latin typeface="-apple-system"/>
              </a:rPr>
              <a:t>которая поддерживает 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-apple-system"/>
              </a:rPr>
              <a:t>flutter</a:t>
            </a:r>
            <a:r>
              <a:rPr lang="ru-RU" b="0" i="0" dirty="0" smtClean="0">
                <a:solidFill>
                  <a:srgbClr val="222222"/>
                </a:solidFill>
                <a:effectLst/>
                <a:latin typeface="-apple-system"/>
              </a:rPr>
              <a:t> если</a:t>
            </a:r>
            <a:r>
              <a:rPr lang="ru-RU" b="0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установить соответствующий плагин</a:t>
            </a:r>
            <a:r>
              <a:rPr lang="en-US" b="0" i="0" dirty="0" smtClean="0">
                <a:solidFill>
                  <a:srgbClr val="222222"/>
                </a:solidFill>
                <a:effectLst/>
                <a:latin typeface="-apple-system"/>
              </a:rPr>
              <a:t/>
            </a:r>
            <a:br>
              <a:rPr lang="en-US" b="0" i="0" dirty="0" smtClean="0">
                <a:solidFill>
                  <a:srgbClr val="222222"/>
                </a:solidFill>
                <a:effectLst/>
                <a:latin typeface="-apple-system"/>
              </a:rPr>
            </a:b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и </a:t>
            </a:r>
            <a:r>
              <a:rPr lang="en-US" b="0" i="0" dirty="0" err="1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Xcode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использовался нами на виртуальной машине </a:t>
            </a:r>
            <a:r>
              <a:rPr lang="en-US" b="0" i="0" dirty="0" err="1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MacOS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для тестирования на устройствах</a:t>
            </a:r>
            <a:b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/>
            </a:r>
            <a:b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Основное средство коммуникаций внутри команды – это </a:t>
            </a:r>
            <a:r>
              <a:rPr lang="ru-RU" b="0" i="0" dirty="0" err="1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дискорд</a:t>
            </a: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система управления проектом, менеджер задач – </a:t>
            </a:r>
            <a:r>
              <a:rPr lang="ru-RU" b="0" i="0" dirty="0" err="1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джира</a:t>
            </a: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система контроля версий – </a:t>
            </a:r>
            <a:r>
              <a:rPr lang="ru-RU" b="0" i="0" dirty="0" err="1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гитхаб</a:t>
            </a:r>
            <a:r>
              <a:rPr lang="ru-RU" b="0" i="0" dirty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и также для создания макетов приложения использовалась </a:t>
            </a:r>
            <a:r>
              <a:rPr lang="ru-RU" b="0" i="0" dirty="0" err="1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фигма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29779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А что дальше? </a:t>
            </a:r>
            <a:br>
              <a:rPr lang="ru-RU" dirty="0" smtClean="0"/>
            </a:br>
            <a:r>
              <a:rPr lang="ru-RU" dirty="0" smtClean="0"/>
              <a:t>Следующим этапом разработки мы хотим реализовать раздел обучения.</a:t>
            </a:r>
            <a:br>
              <a:rPr lang="ru-RU" dirty="0" smtClean="0"/>
            </a:br>
            <a:r>
              <a:rPr lang="ru-RU" dirty="0" smtClean="0"/>
              <a:t>Мы думаем, что все уроки будут задаваться в </a:t>
            </a:r>
            <a:r>
              <a:rPr lang="en-US" dirty="0" smtClean="0"/>
              <a:t>XML </a:t>
            </a:r>
            <a:r>
              <a:rPr lang="ru-RU" dirty="0" smtClean="0"/>
              <a:t>формате</a:t>
            </a:r>
            <a:br>
              <a:rPr lang="ru-RU" dirty="0" smtClean="0"/>
            </a:br>
            <a:r>
              <a:rPr lang="ru-RU" dirty="0" smtClean="0"/>
              <a:t>Позже появится раздел настроек, где будет возможность ограничения количества практикуемых символов и возможность выбора типа практики, все ли типы практиковать или же только изученные?</a:t>
            </a:r>
          </a:p>
        </p:txBody>
      </p:sp>
    </p:spTree>
    <p:extLst>
      <p:ext uri="{BB962C8B-B14F-4D97-AF65-F5344CB8AC3E}">
        <p14:creationId xmlns:p14="http://schemas.microsoft.com/office/powerpoint/2010/main" val="363041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12244" y="351504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371624" y="351504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031004" y="351504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690384" y="351504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349764" y="351504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712244" y="706088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71624" y="706088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031004" y="706088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0690384" y="7060883"/>
            <a:ext cx="2180035" cy="2906712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349764" y="7060883"/>
            <a:ext cx="2180035" cy="29067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5590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/>
        </p:nvSpPr>
        <p:spPr>
          <a:xfrm>
            <a:off x="15874679" y="845084"/>
            <a:ext cx="203450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2" name="Shape 42"/>
          <p:cNvSpPr/>
          <p:nvPr/>
        </p:nvSpPr>
        <p:spPr>
          <a:xfrm>
            <a:off x="15521050" y="810684"/>
            <a:ext cx="112046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3" name="Shape 43"/>
          <p:cNvSpPr/>
          <p:nvPr/>
        </p:nvSpPr>
        <p:spPr>
          <a:xfrm>
            <a:off x="16312436" y="819735"/>
            <a:ext cx="126594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4" name="Shape 44"/>
          <p:cNvSpPr/>
          <p:nvPr/>
        </p:nvSpPr>
        <p:spPr>
          <a:xfrm>
            <a:off x="16666871" y="849175"/>
            <a:ext cx="216386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17308054" y="1371249"/>
            <a:ext cx="1227386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5874679" y="845084"/>
            <a:ext cx="203450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2" name="Shape 42"/>
          <p:cNvSpPr/>
          <p:nvPr/>
        </p:nvSpPr>
        <p:spPr>
          <a:xfrm>
            <a:off x="15521050" y="810684"/>
            <a:ext cx="112046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3" name="Shape 43"/>
          <p:cNvSpPr/>
          <p:nvPr/>
        </p:nvSpPr>
        <p:spPr>
          <a:xfrm>
            <a:off x="16312436" y="819735"/>
            <a:ext cx="126594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4" name="Shape 44"/>
          <p:cNvSpPr/>
          <p:nvPr/>
        </p:nvSpPr>
        <p:spPr>
          <a:xfrm>
            <a:off x="16666871" y="849175"/>
            <a:ext cx="216386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686976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solidFill>
                  <a:srgbClr val="686876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4F5F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17308054" y="1371249"/>
            <a:ext cx="1227386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94196" y="3881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646896" y="3881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99596" y="3881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752296" y="3881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304996" y="3881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94196" y="7183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46896" y="7183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99596" y="7183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0752296" y="7183755"/>
            <a:ext cx="1981200" cy="26416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3304996" y="7183755"/>
            <a:ext cx="1981200" cy="2641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525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591380" y="2279415"/>
            <a:ext cx="12362040" cy="21768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25988" y="4630044"/>
            <a:ext cx="15357269" cy="70192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15874679" y="845084"/>
            <a:ext cx="203450" cy="21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7" y="5082"/>
                </a:moveTo>
                <a:cubicBezTo>
                  <a:pt x="19237" y="5506"/>
                  <a:pt x="19237" y="5929"/>
                  <a:pt x="19237" y="5929"/>
                </a:cubicBezTo>
                <a:cubicBezTo>
                  <a:pt x="19237" y="13129"/>
                  <a:pt x="14850" y="21600"/>
                  <a:pt x="6750" y="21600"/>
                </a:cubicBezTo>
                <a:cubicBezTo>
                  <a:pt x="4388" y="21600"/>
                  <a:pt x="2025" y="20753"/>
                  <a:pt x="0" y="19059"/>
                </a:cubicBezTo>
                <a:cubicBezTo>
                  <a:pt x="338" y="19059"/>
                  <a:pt x="675" y="19059"/>
                  <a:pt x="1013" y="19059"/>
                </a:cubicBezTo>
                <a:cubicBezTo>
                  <a:pt x="3038" y="19059"/>
                  <a:pt x="5063" y="18212"/>
                  <a:pt x="6413" y="16941"/>
                </a:cubicBezTo>
                <a:cubicBezTo>
                  <a:pt x="4725" y="16941"/>
                  <a:pt x="3038" y="15247"/>
                  <a:pt x="2363" y="13129"/>
                </a:cubicBezTo>
                <a:cubicBezTo>
                  <a:pt x="2700" y="13129"/>
                  <a:pt x="3038" y="13129"/>
                  <a:pt x="3375" y="13129"/>
                </a:cubicBezTo>
                <a:cubicBezTo>
                  <a:pt x="3713" y="13129"/>
                  <a:pt x="4050" y="13129"/>
                  <a:pt x="4388" y="13129"/>
                </a:cubicBezTo>
                <a:cubicBezTo>
                  <a:pt x="2363" y="12282"/>
                  <a:pt x="1013" y="10165"/>
                  <a:pt x="1013" y="7624"/>
                </a:cubicBezTo>
                <a:cubicBezTo>
                  <a:pt x="1013" y="7624"/>
                  <a:pt x="1013" y="7624"/>
                  <a:pt x="1013" y="7624"/>
                </a:cubicBezTo>
                <a:cubicBezTo>
                  <a:pt x="1688" y="8047"/>
                  <a:pt x="2363" y="8047"/>
                  <a:pt x="3038" y="8047"/>
                </a:cubicBezTo>
                <a:cubicBezTo>
                  <a:pt x="1688" y="7200"/>
                  <a:pt x="1013" y="5506"/>
                  <a:pt x="1013" y="3812"/>
                </a:cubicBezTo>
                <a:cubicBezTo>
                  <a:pt x="1013" y="2541"/>
                  <a:pt x="1350" y="1694"/>
                  <a:pt x="1688" y="847"/>
                </a:cubicBezTo>
                <a:cubicBezTo>
                  <a:pt x="3713" y="4235"/>
                  <a:pt x="7088" y="6353"/>
                  <a:pt x="10463" y="6776"/>
                </a:cubicBezTo>
                <a:cubicBezTo>
                  <a:pt x="10463" y="6353"/>
                  <a:pt x="10463" y="5929"/>
                  <a:pt x="10463" y="5506"/>
                </a:cubicBezTo>
                <a:cubicBezTo>
                  <a:pt x="10463" y="2118"/>
                  <a:pt x="12487" y="0"/>
                  <a:pt x="14850" y="0"/>
                </a:cubicBezTo>
                <a:cubicBezTo>
                  <a:pt x="16200" y="0"/>
                  <a:pt x="17212" y="424"/>
                  <a:pt x="18225" y="1694"/>
                </a:cubicBezTo>
                <a:cubicBezTo>
                  <a:pt x="18900" y="1271"/>
                  <a:pt x="19912" y="847"/>
                  <a:pt x="20925" y="424"/>
                </a:cubicBezTo>
                <a:cubicBezTo>
                  <a:pt x="20587" y="1694"/>
                  <a:pt x="19912" y="2541"/>
                  <a:pt x="18900" y="3388"/>
                </a:cubicBezTo>
                <a:cubicBezTo>
                  <a:pt x="19912" y="2965"/>
                  <a:pt x="20587" y="2965"/>
                  <a:pt x="21600" y="2541"/>
                </a:cubicBezTo>
                <a:cubicBezTo>
                  <a:pt x="20925" y="3388"/>
                  <a:pt x="20250" y="4659"/>
                  <a:pt x="19237" y="5082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5" name="Shape 5"/>
          <p:cNvSpPr/>
          <p:nvPr/>
        </p:nvSpPr>
        <p:spPr>
          <a:xfrm>
            <a:off x="15521050" y="810684"/>
            <a:ext cx="112046" cy="285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546"/>
                </a:moveTo>
                <a:cubicBezTo>
                  <a:pt x="17897" y="3546"/>
                  <a:pt x="17897" y="3546"/>
                  <a:pt x="17897" y="3546"/>
                </a:cubicBezTo>
                <a:cubicBezTo>
                  <a:pt x="14811" y="3546"/>
                  <a:pt x="14194" y="4513"/>
                  <a:pt x="14194" y="5481"/>
                </a:cubicBezTo>
                <a:cubicBezTo>
                  <a:pt x="14194" y="8060"/>
                  <a:pt x="14194" y="8060"/>
                  <a:pt x="14194" y="8060"/>
                </a:cubicBezTo>
                <a:cubicBezTo>
                  <a:pt x="21600" y="8060"/>
                  <a:pt x="21600" y="8060"/>
                  <a:pt x="21600" y="8060"/>
                </a:cubicBezTo>
                <a:cubicBezTo>
                  <a:pt x="20366" y="11928"/>
                  <a:pt x="20366" y="11928"/>
                  <a:pt x="20366" y="11928"/>
                </a:cubicBezTo>
                <a:cubicBezTo>
                  <a:pt x="14194" y="11928"/>
                  <a:pt x="14194" y="11928"/>
                  <a:pt x="14194" y="11928"/>
                </a:cubicBezTo>
                <a:cubicBezTo>
                  <a:pt x="14194" y="21600"/>
                  <a:pt x="14194" y="21600"/>
                  <a:pt x="14194" y="21600"/>
                </a:cubicBezTo>
                <a:cubicBezTo>
                  <a:pt x="6789" y="21600"/>
                  <a:pt x="6789" y="21600"/>
                  <a:pt x="6789" y="21600"/>
                </a:cubicBezTo>
                <a:cubicBezTo>
                  <a:pt x="6789" y="11928"/>
                  <a:pt x="6789" y="11928"/>
                  <a:pt x="6789" y="11928"/>
                </a:cubicBezTo>
                <a:cubicBezTo>
                  <a:pt x="0" y="11928"/>
                  <a:pt x="0" y="11928"/>
                  <a:pt x="0" y="11928"/>
                </a:cubicBezTo>
                <a:cubicBezTo>
                  <a:pt x="0" y="8060"/>
                  <a:pt x="0" y="8060"/>
                  <a:pt x="0" y="8060"/>
                </a:cubicBezTo>
                <a:cubicBezTo>
                  <a:pt x="6789" y="8060"/>
                  <a:pt x="6789" y="8060"/>
                  <a:pt x="6789" y="8060"/>
                </a:cubicBezTo>
                <a:cubicBezTo>
                  <a:pt x="6789" y="5158"/>
                  <a:pt x="6789" y="5158"/>
                  <a:pt x="6789" y="5158"/>
                </a:cubicBezTo>
                <a:cubicBezTo>
                  <a:pt x="6789" y="1934"/>
                  <a:pt x="10491" y="0"/>
                  <a:pt x="16046" y="0"/>
                </a:cubicBezTo>
                <a:cubicBezTo>
                  <a:pt x="18514" y="0"/>
                  <a:pt x="20983" y="322"/>
                  <a:pt x="21600" y="322"/>
                </a:cubicBezTo>
                <a:lnTo>
                  <a:pt x="21600" y="3546"/>
                </a:ln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6" name="Shape 6"/>
          <p:cNvSpPr/>
          <p:nvPr/>
        </p:nvSpPr>
        <p:spPr>
          <a:xfrm>
            <a:off x="16312436" y="819735"/>
            <a:ext cx="126594" cy="266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900" y="1029"/>
                  <a:pt x="18900" y="1029"/>
                  <a:pt x="18900" y="1029"/>
                </a:cubicBezTo>
                <a:cubicBezTo>
                  <a:pt x="16200" y="1029"/>
                  <a:pt x="16200" y="1029"/>
                  <a:pt x="16200" y="1029"/>
                </a:cubicBezTo>
                <a:cubicBezTo>
                  <a:pt x="17820" y="2057"/>
                  <a:pt x="19440" y="3086"/>
                  <a:pt x="19440" y="4800"/>
                </a:cubicBezTo>
                <a:cubicBezTo>
                  <a:pt x="19440" y="8229"/>
                  <a:pt x="14580" y="8571"/>
                  <a:pt x="14580" y="10286"/>
                </a:cubicBezTo>
                <a:cubicBezTo>
                  <a:pt x="14580" y="12000"/>
                  <a:pt x="20520" y="12686"/>
                  <a:pt x="20520" y="16114"/>
                </a:cubicBezTo>
                <a:cubicBezTo>
                  <a:pt x="20520" y="17143"/>
                  <a:pt x="20520" y="17829"/>
                  <a:pt x="19980" y="18514"/>
                </a:cubicBezTo>
                <a:cubicBezTo>
                  <a:pt x="17820" y="20914"/>
                  <a:pt x="12960" y="21600"/>
                  <a:pt x="9180" y="21600"/>
                </a:cubicBezTo>
                <a:cubicBezTo>
                  <a:pt x="6480" y="21600"/>
                  <a:pt x="2700" y="20914"/>
                  <a:pt x="540" y="19200"/>
                </a:cubicBezTo>
                <a:cubicBezTo>
                  <a:pt x="0" y="18857"/>
                  <a:pt x="0" y="18171"/>
                  <a:pt x="0" y="17486"/>
                </a:cubicBezTo>
                <a:cubicBezTo>
                  <a:pt x="0" y="16114"/>
                  <a:pt x="1620" y="14743"/>
                  <a:pt x="3240" y="14057"/>
                </a:cubicBezTo>
                <a:cubicBezTo>
                  <a:pt x="5940" y="13029"/>
                  <a:pt x="8640" y="13029"/>
                  <a:pt x="11340" y="12686"/>
                </a:cubicBezTo>
                <a:cubicBezTo>
                  <a:pt x="10800" y="12000"/>
                  <a:pt x="10260" y="11657"/>
                  <a:pt x="10260" y="10971"/>
                </a:cubicBezTo>
                <a:cubicBezTo>
                  <a:pt x="10260" y="10286"/>
                  <a:pt x="10260" y="9943"/>
                  <a:pt x="10800" y="9600"/>
                </a:cubicBezTo>
                <a:cubicBezTo>
                  <a:pt x="10260" y="9943"/>
                  <a:pt x="9720" y="9943"/>
                  <a:pt x="9180" y="9943"/>
                </a:cubicBezTo>
                <a:cubicBezTo>
                  <a:pt x="5400" y="9943"/>
                  <a:pt x="2160" y="7886"/>
                  <a:pt x="2160" y="5486"/>
                </a:cubicBezTo>
                <a:cubicBezTo>
                  <a:pt x="2160" y="3771"/>
                  <a:pt x="3240" y="2400"/>
                  <a:pt x="4860" y="1714"/>
                </a:cubicBezTo>
                <a:cubicBezTo>
                  <a:pt x="7020" y="343"/>
                  <a:pt x="10260" y="0"/>
                  <a:pt x="12960" y="0"/>
                </a:cubicBezTo>
                <a:lnTo>
                  <a:pt x="21600" y="0"/>
                </a:lnTo>
                <a:close/>
                <a:moveTo>
                  <a:pt x="12960" y="13714"/>
                </a:moveTo>
                <a:cubicBezTo>
                  <a:pt x="12960" y="13714"/>
                  <a:pt x="12420" y="13714"/>
                  <a:pt x="11880" y="13714"/>
                </a:cubicBezTo>
                <a:cubicBezTo>
                  <a:pt x="8640" y="13714"/>
                  <a:pt x="3780" y="14400"/>
                  <a:pt x="3780" y="16800"/>
                </a:cubicBezTo>
                <a:cubicBezTo>
                  <a:pt x="3780" y="19543"/>
                  <a:pt x="8100" y="20229"/>
                  <a:pt x="11340" y="20229"/>
                </a:cubicBezTo>
                <a:cubicBezTo>
                  <a:pt x="14580" y="20229"/>
                  <a:pt x="17820" y="19543"/>
                  <a:pt x="17820" y="17486"/>
                </a:cubicBezTo>
                <a:cubicBezTo>
                  <a:pt x="17820" y="15429"/>
                  <a:pt x="15120" y="14400"/>
                  <a:pt x="12960" y="13714"/>
                </a:cubicBezTo>
                <a:close/>
                <a:moveTo>
                  <a:pt x="9720" y="1029"/>
                </a:moveTo>
                <a:cubicBezTo>
                  <a:pt x="8640" y="1029"/>
                  <a:pt x="7560" y="1371"/>
                  <a:pt x="7020" y="2057"/>
                </a:cubicBezTo>
                <a:cubicBezTo>
                  <a:pt x="5940" y="2400"/>
                  <a:pt x="5940" y="3086"/>
                  <a:pt x="5940" y="4114"/>
                </a:cubicBezTo>
                <a:cubicBezTo>
                  <a:pt x="5940" y="5829"/>
                  <a:pt x="7560" y="8914"/>
                  <a:pt x="11340" y="8914"/>
                </a:cubicBezTo>
                <a:cubicBezTo>
                  <a:pt x="12420" y="8914"/>
                  <a:pt x="13500" y="8571"/>
                  <a:pt x="14580" y="8229"/>
                </a:cubicBezTo>
                <a:cubicBezTo>
                  <a:pt x="15120" y="7543"/>
                  <a:pt x="15660" y="6857"/>
                  <a:pt x="15660" y="6171"/>
                </a:cubicBezTo>
                <a:cubicBezTo>
                  <a:pt x="15660" y="4114"/>
                  <a:pt x="13500" y="1029"/>
                  <a:pt x="9720" y="102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7" name="Shape 7"/>
          <p:cNvSpPr/>
          <p:nvPr/>
        </p:nvSpPr>
        <p:spPr>
          <a:xfrm>
            <a:off x="16666871" y="849175"/>
            <a:ext cx="216386" cy="208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2" y="18073"/>
                </a:moveTo>
                <a:cubicBezTo>
                  <a:pt x="20965" y="19837"/>
                  <a:pt x="20012" y="21159"/>
                  <a:pt x="18741" y="21159"/>
                </a:cubicBezTo>
                <a:cubicBezTo>
                  <a:pt x="16200" y="21600"/>
                  <a:pt x="13341" y="21600"/>
                  <a:pt x="10800" y="21600"/>
                </a:cubicBezTo>
                <a:cubicBezTo>
                  <a:pt x="7941" y="21600"/>
                  <a:pt x="5400" y="21600"/>
                  <a:pt x="2541" y="21159"/>
                </a:cubicBezTo>
                <a:cubicBezTo>
                  <a:pt x="1588" y="21159"/>
                  <a:pt x="635" y="19837"/>
                  <a:pt x="318" y="18073"/>
                </a:cubicBezTo>
                <a:cubicBezTo>
                  <a:pt x="0" y="15869"/>
                  <a:pt x="0" y="13224"/>
                  <a:pt x="0" y="11020"/>
                </a:cubicBezTo>
                <a:cubicBezTo>
                  <a:pt x="0" y="8376"/>
                  <a:pt x="0" y="6171"/>
                  <a:pt x="318" y="3527"/>
                </a:cubicBezTo>
                <a:cubicBezTo>
                  <a:pt x="635" y="2204"/>
                  <a:pt x="1588" y="882"/>
                  <a:pt x="2541" y="441"/>
                </a:cubicBezTo>
                <a:cubicBezTo>
                  <a:pt x="5400" y="0"/>
                  <a:pt x="7941" y="0"/>
                  <a:pt x="10800" y="0"/>
                </a:cubicBezTo>
                <a:cubicBezTo>
                  <a:pt x="13341" y="0"/>
                  <a:pt x="16200" y="0"/>
                  <a:pt x="18741" y="441"/>
                </a:cubicBezTo>
                <a:cubicBezTo>
                  <a:pt x="20012" y="882"/>
                  <a:pt x="20965" y="2204"/>
                  <a:pt x="21282" y="3527"/>
                </a:cubicBezTo>
                <a:cubicBezTo>
                  <a:pt x="21600" y="6171"/>
                  <a:pt x="21600" y="8376"/>
                  <a:pt x="21600" y="11020"/>
                </a:cubicBezTo>
                <a:cubicBezTo>
                  <a:pt x="21600" y="13224"/>
                  <a:pt x="21600" y="15869"/>
                  <a:pt x="21282" y="18073"/>
                </a:cubicBezTo>
                <a:close/>
                <a:moveTo>
                  <a:pt x="14929" y="10139"/>
                </a:moveTo>
                <a:cubicBezTo>
                  <a:pt x="8894" y="4849"/>
                  <a:pt x="8894" y="4849"/>
                  <a:pt x="8894" y="4849"/>
                </a:cubicBezTo>
                <a:cubicBezTo>
                  <a:pt x="8576" y="4408"/>
                  <a:pt x="8259" y="4408"/>
                  <a:pt x="7941" y="4408"/>
                </a:cubicBezTo>
                <a:cubicBezTo>
                  <a:pt x="7941" y="4849"/>
                  <a:pt x="7624" y="5290"/>
                  <a:pt x="7624" y="5731"/>
                </a:cubicBezTo>
                <a:cubicBezTo>
                  <a:pt x="7624" y="16310"/>
                  <a:pt x="7624" y="16310"/>
                  <a:pt x="7624" y="16310"/>
                </a:cubicBezTo>
                <a:cubicBezTo>
                  <a:pt x="7624" y="16751"/>
                  <a:pt x="7941" y="17192"/>
                  <a:pt x="7941" y="17192"/>
                </a:cubicBezTo>
                <a:cubicBezTo>
                  <a:pt x="8259" y="17192"/>
                  <a:pt x="8259" y="17192"/>
                  <a:pt x="8259" y="17192"/>
                </a:cubicBezTo>
                <a:cubicBezTo>
                  <a:pt x="8576" y="17192"/>
                  <a:pt x="8576" y="17192"/>
                  <a:pt x="8894" y="17192"/>
                </a:cubicBezTo>
                <a:cubicBezTo>
                  <a:pt x="14929" y="11902"/>
                  <a:pt x="14929" y="11902"/>
                  <a:pt x="14929" y="11902"/>
                </a:cubicBezTo>
                <a:cubicBezTo>
                  <a:pt x="15247" y="11461"/>
                  <a:pt x="15247" y="11461"/>
                  <a:pt x="15247" y="11020"/>
                </a:cubicBezTo>
                <a:cubicBezTo>
                  <a:pt x="15247" y="10580"/>
                  <a:pt x="15247" y="10139"/>
                  <a:pt x="14929" y="10139"/>
                </a:cubicBezTo>
                <a:close/>
              </a:path>
            </a:pathLst>
          </a:custGeom>
          <a:solidFill>
            <a:srgbClr val="A6A7AC"/>
          </a:solidFill>
          <a:ln w="3175">
            <a:miter lim="400000"/>
          </a:ln>
        </p:spPr>
        <p:txBody>
          <a:bodyPr lIns="34289" rIns="34289"/>
          <a:lstStyle/>
          <a:p>
            <a:pPr algn="l" defTabSz="3429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7277349" y="762696"/>
            <a:ext cx="455930" cy="307777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spAutoFit/>
          </a:bodyPr>
          <a:lstStyle>
            <a:lvl1pPr algn="l">
              <a:defRPr sz="1500" cap="all" spc="300">
                <a:solidFill>
                  <a:srgbClr val="393941"/>
                </a:solidFill>
                <a:latin typeface="+mn-lt"/>
                <a:ea typeface="+mn-ea"/>
                <a:cs typeface="+mn-cs"/>
                <a:sym typeface="Montserra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Shape 9"/>
          <p:cNvSpPr/>
          <p:nvPr/>
        </p:nvSpPr>
        <p:spPr>
          <a:xfrm>
            <a:off x="17308054" y="1371249"/>
            <a:ext cx="1227386" cy="1"/>
          </a:xfrm>
          <a:prstGeom prst="line">
            <a:avLst/>
          </a:prstGeom>
          <a:ln w="50800">
            <a:solidFill>
              <a:srgbClr val="F56C2E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2" r:id="rId3"/>
    <p:sldLayoutId id="2147483654" r:id="rId4"/>
  </p:sldLayoutIdLst>
  <p:transition spd="med"/>
  <p:hf hdr="0" ftr="0" dt="0"/>
  <p:txStyles>
    <p:titleStyle>
      <a:lvl1pPr marL="0" marR="0" indent="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1pPr>
      <a:lvl2pPr marL="0" marR="0" indent="17145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2pPr>
      <a:lvl3pPr marL="0" marR="0" indent="34290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3pPr>
      <a:lvl4pPr marL="0" marR="0" indent="51435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4pPr>
      <a:lvl5pPr marL="0" marR="0" indent="68580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5pPr>
      <a:lvl6pPr marL="0" marR="0" indent="85725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6pPr>
      <a:lvl7pPr marL="0" marR="0" indent="102870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7pPr>
      <a:lvl8pPr marL="0" marR="0" indent="120015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8pPr>
      <a:lvl9pPr marL="0" marR="0" indent="1371600" algn="l" defTabSz="61912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0" b="1" i="0" u="none" strike="noStrike" cap="none" spc="0" baseline="0">
          <a:ln>
            <a:noFill/>
          </a:ln>
          <a:solidFill>
            <a:srgbClr val="393941"/>
          </a:solidFill>
          <a:uFillTx/>
          <a:latin typeface="Montserrat-SemiBold"/>
          <a:ea typeface="Montserrat-SemiBold"/>
          <a:cs typeface="Montserrat-SemiBold"/>
          <a:sym typeface="Montserrat-SemiBold"/>
        </a:defRPr>
      </a:lvl9pPr>
    </p:titleStyle>
    <p:bodyStyle>
      <a:lvl1pPr marL="0" marR="0" indent="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1pPr>
      <a:lvl2pPr marL="0" marR="0" indent="17145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2pPr>
      <a:lvl3pPr marL="0" marR="0" indent="34290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3pPr>
      <a:lvl4pPr marL="0" marR="0" indent="51435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4pPr>
      <a:lvl5pPr marL="0" marR="0" indent="68580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5pPr>
      <a:lvl6pPr marL="0" marR="0" indent="85725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6pPr>
      <a:lvl7pPr marL="0" marR="0" indent="102870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7pPr>
      <a:lvl8pPr marL="0" marR="0" indent="120015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8pPr>
      <a:lvl9pPr marL="0" marR="0" indent="1371600" algn="just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725" b="0" i="0" u="none" strike="noStrike" cap="none" spc="0" baseline="0">
          <a:ln>
            <a:noFill/>
          </a:ln>
          <a:solidFill>
            <a:srgbClr val="A6A7AC"/>
          </a:solidFill>
          <a:uFillTx/>
          <a:latin typeface="PT Sans"/>
          <a:ea typeface="PT Sans"/>
          <a:cs typeface="PT Sans"/>
          <a:sym typeface="PT Sans"/>
        </a:defRPr>
      </a:lvl9pPr>
    </p:bodyStyle>
    <p:otherStyle>
      <a:lvl1pPr marL="0" marR="0" indent="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17145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34290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51435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68580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85725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02870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20015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371600" algn="l" defTabSz="61912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" b="0" i="0" u="none" strike="noStrike" cap="all" spc="30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1371600" y="4064002"/>
            <a:ext cx="7027333" cy="36720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rmAutofit/>
          </a:bodyPr>
          <a:lstStyle>
            <a:lvl1pPr algn="r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en-US" sz="8800" dirty="0" smtClean="0"/>
              <a:t>Learn Braille</a:t>
            </a:r>
            <a:endParaRPr lang="ru-RU" sz="8800" dirty="0" smtClean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4800" dirty="0" smtClean="0"/>
              <a:t>Азбука Брайля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ru-RU" sz="4800" dirty="0" smtClean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4000" b="0" dirty="0">
                <a:solidFill>
                  <a:srgbClr val="333333"/>
                </a:solidFill>
                <a:latin typeface="RobotoRegular"/>
              </a:rPr>
              <a:t>⠁⠵⠃⠥⠅⠁ </a:t>
            </a:r>
            <a:r>
              <a:rPr lang="ru-RU" sz="4000" b="0" dirty="0" smtClean="0">
                <a:solidFill>
                  <a:srgbClr val="333333"/>
                </a:solidFill>
                <a:latin typeface="RobotoRegular"/>
              </a:rPr>
              <a:t>⠃⠗⠁⠯⠇⠫</a:t>
            </a:r>
            <a:endParaRPr sz="4000" dirty="0"/>
          </a:p>
        </p:txBody>
      </p:sp>
      <p:sp>
        <p:nvSpPr>
          <p:cNvPr id="71" name="Shape 71"/>
          <p:cNvSpPr/>
          <p:nvPr/>
        </p:nvSpPr>
        <p:spPr>
          <a:xfrm>
            <a:off x="3598333" y="6436973"/>
            <a:ext cx="4800600" cy="0"/>
          </a:xfrm>
          <a:prstGeom prst="line">
            <a:avLst/>
          </a:prstGeom>
          <a:ln w="76200">
            <a:solidFill>
              <a:srgbClr val="FF9B09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72" name="Shape 72"/>
          <p:cNvSpPr/>
          <p:nvPr/>
        </p:nvSpPr>
        <p:spPr>
          <a:xfrm>
            <a:off x="9811941" y="9610778"/>
            <a:ext cx="6313786" cy="2613917"/>
          </a:xfrm>
          <a:prstGeom prst="rect">
            <a:avLst/>
          </a:prstGeom>
          <a:solidFill>
            <a:srgbClr val="FF9B09"/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941" y="2024678"/>
            <a:ext cx="6313786" cy="6313786"/>
          </a:xfrm>
          <a:prstGeom prst="rect">
            <a:avLst/>
          </a:prstGeom>
          <a:solidFill>
            <a:srgbClr val="FF9B09"/>
          </a:solidFill>
          <a:ln w="76200">
            <a:solidFill>
              <a:srgbClr val="FF9B09"/>
            </a:solidFill>
          </a:ln>
        </p:spPr>
      </p:pic>
      <p:sp>
        <p:nvSpPr>
          <p:cNvPr id="10" name="Shape 68"/>
          <p:cNvSpPr/>
          <p:nvPr/>
        </p:nvSpPr>
        <p:spPr>
          <a:xfrm>
            <a:off x="3086100" y="8303587"/>
            <a:ext cx="5312833" cy="25675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Autofit/>
          </a:bodyPr>
          <a:lstStyle>
            <a:lvl1pPr algn="r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i</a:t>
            </a:r>
            <a:r>
              <a:rPr lang="en-US" sz="4800" dirty="0" smtClean="0"/>
              <a:t>OS-</a:t>
            </a:r>
            <a:r>
              <a:rPr lang="ru-RU" sz="4800" dirty="0" smtClean="0"/>
              <a:t>приложение для изучения шрифта Брайля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992141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050871" y="762696"/>
            <a:ext cx="682408" cy="446276"/>
          </a:xfrm>
        </p:spPr>
        <p:txBody>
          <a:bodyPr/>
          <a:lstStyle/>
          <a:p>
            <a:fld id="{86CB4B4D-7CA3-9044-876B-883B54F8677D}" type="slidenum">
              <a:rPr lang="ru-RU" sz="2400" smtClean="0"/>
              <a:t>10</a:t>
            </a:fld>
            <a:endParaRPr lang="ru-RU" sz="2400" dirty="0"/>
          </a:p>
        </p:txBody>
      </p:sp>
      <p:sp>
        <p:nvSpPr>
          <p:cNvPr id="230" name="Shape 230"/>
          <p:cNvSpPr/>
          <p:nvPr/>
        </p:nvSpPr>
        <p:spPr>
          <a:xfrm>
            <a:off x="5012267" y="3712951"/>
            <a:ext cx="13275733" cy="8263466"/>
          </a:xfrm>
          <a:prstGeom prst="rect">
            <a:avLst/>
          </a:prstGeom>
          <a:solidFill>
            <a:srgbClr val="0070C0"/>
          </a:solidFill>
          <a:ln w="3175">
            <a:solidFill>
              <a:srgbClr val="0070C0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53" y="2084658"/>
            <a:ext cx="6094606" cy="1152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23" y="2084658"/>
            <a:ext cx="6094606" cy="11520000"/>
          </a:xfrm>
          <a:prstGeom prst="rect">
            <a:avLst/>
          </a:prstGeom>
        </p:spPr>
      </p:pic>
      <p:sp>
        <p:nvSpPr>
          <p:cNvPr id="16" name="Shape 130"/>
          <p:cNvSpPr/>
          <p:nvPr/>
        </p:nvSpPr>
        <p:spPr>
          <a:xfrm>
            <a:off x="1128243" y="519503"/>
            <a:ext cx="14342286" cy="17725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6000" dirty="0" smtClean="0"/>
              <a:t>Макеты будущей функциональности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4000" b="0" dirty="0"/>
              <a:t>⠍⠁⠅⠑⠞⠮ ⠃⠥⠙⠥⠭⠑⠯ ⠋⠥⠝⠅⠉⠊⠕⠝⠁⠇⠾⠝⠕⠎⠞⠊</a:t>
            </a:r>
            <a:endParaRPr sz="4000" dirty="0"/>
          </a:p>
        </p:txBody>
      </p:sp>
      <p:sp>
        <p:nvSpPr>
          <p:cNvPr id="17" name="Shape 132"/>
          <p:cNvSpPr/>
          <p:nvPr/>
        </p:nvSpPr>
        <p:spPr>
          <a:xfrm>
            <a:off x="857311" y="647959"/>
            <a:ext cx="0" cy="1515600"/>
          </a:xfrm>
          <a:prstGeom prst="line">
            <a:avLst/>
          </a:prstGeom>
          <a:ln w="76200">
            <a:solidFill>
              <a:srgbClr val="0070C0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2"/>
          </p:nvPr>
        </p:nvSpPr>
        <p:spPr>
          <a:xfrm>
            <a:off x="17038320" y="762696"/>
            <a:ext cx="694959" cy="446276"/>
          </a:xfrm>
        </p:spPr>
        <p:txBody>
          <a:bodyPr/>
          <a:lstStyle/>
          <a:p>
            <a:fld id="{86CB4B4D-7CA3-9044-876B-883B54F8677D}" type="slidenum">
              <a:rPr lang="ru-RU" sz="2400" smtClean="0"/>
              <a:t>11</a:t>
            </a:fld>
            <a:endParaRPr lang="ru-RU" sz="2400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192123" y="2508879"/>
            <a:ext cx="15541155" cy="8703733"/>
            <a:chOff x="2192123" y="2508879"/>
            <a:chExt cx="15541155" cy="8703733"/>
          </a:xfrm>
        </p:grpSpPr>
        <p:grpSp>
          <p:nvGrpSpPr>
            <p:cNvPr id="12" name="Группа 11"/>
            <p:cNvGrpSpPr/>
            <p:nvPr/>
          </p:nvGrpSpPr>
          <p:grpSpPr>
            <a:xfrm flipH="1">
              <a:off x="9570720" y="2508879"/>
              <a:ext cx="8162558" cy="8703733"/>
              <a:chOff x="8031646" y="1683253"/>
              <a:chExt cx="6313786" cy="10349496"/>
            </a:xfrm>
          </p:grpSpPr>
          <p:sp>
            <p:nvSpPr>
              <p:cNvPr id="74" name="Shape 74"/>
              <p:cNvSpPr/>
              <p:nvPr/>
            </p:nvSpPr>
            <p:spPr>
              <a:xfrm>
                <a:off x="8031646" y="1683253"/>
                <a:ext cx="6313786" cy="10349495"/>
              </a:xfrm>
              <a:prstGeom prst="rect">
                <a:avLst/>
              </a:prstGeom>
              <a:solidFill>
                <a:srgbClr val="F56C2E"/>
              </a:solidFill>
              <a:ln w="3175"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031646" y="1683253"/>
                <a:ext cx="6313786" cy="10349496"/>
              </a:xfrm>
              <a:prstGeom prst="rect">
                <a:avLst/>
              </a:prstGeom>
              <a:solidFill>
                <a:srgbClr val="FF9B09">
                  <a:alpha val="70000"/>
                </a:srgbClr>
              </a:solidFill>
              <a:ln w="3175">
                <a:solidFill>
                  <a:srgbClr val="FF9B09"/>
                </a:solidFill>
                <a:miter lim="400000"/>
              </a:ln>
            </p:spPr>
            <p:txBody>
              <a:bodyPr lIns="28575" tIns="28575" rIns="28575" bIns="28575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50"/>
              </a:p>
            </p:txBody>
          </p:sp>
        </p:grpSp>
        <p:sp>
          <p:nvSpPr>
            <p:cNvPr id="79" name="Shape 79"/>
            <p:cNvSpPr/>
            <p:nvPr/>
          </p:nvSpPr>
          <p:spPr>
            <a:xfrm flipH="1">
              <a:off x="2192123" y="5281213"/>
              <a:ext cx="21797" cy="3159064"/>
            </a:xfrm>
            <a:prstGeom prst="line">
              <a:avLst/>
            </a:prstGeom>
            <a:ln w="76200">
              <a:solidFill>
                <a:srgbClr val="FF9B09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50"/>
            </a:p>
          </p:txBody>
        </p:sp>
        <p:sp>
          <p:nvSpPr>
            <p:cNvPr id="19" name="Shape 84"/>
            <p:cNvSpPr/>
            <p:nvPr/>
          </p:nvSpPr>
          <p:spPr>
            <a:xfrm>
              <a:off x="3291840" y="6027318"/>
              <a:ext cx="10853779" cy="1666854"/>
            </a:xfrm>
            <a:prstGeom prst="rect">
              <a:avLst/>
            </a:prstGeom>
            <a:solidFill>
              <a:srgbClr val="FFFFFF"/>
            </a:solidFill>
            <a:ln w="76200">
              <a:solidFill>
                <a:srgbClr val="FF9B09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8575" tIns="28575" rIns="28575" bIns="28575" anchor="ctr">
              <a:noAutofit/>
            </a:bodyPr>
            <a:lstStyle>
              <a:lvl1pPr algn="l">
                <a:lnSpc>
                  <a:spcPct val="80000"/>
                </a:lnSpc>
                <a:defRPr sz="10000" b="1">
                  <a:solidFill>
                    <a:srgbClr val="F4F5F7"/>
                  </a:solidFill>
                  <a:latin typeface="Montserrat-SemiBold"/>
                  <a:ea typeface="Montserrat-SemiBold"/>
                  <a:cs typeface="Montserrat-SemiBold"/>
                  <a:sym typeface="Montserrat-SemiBold"/>
                </a:defRPr>
              </a:lvl1pPr>
            </a:lstStyle>
            <a:p>
              <a:pPr>
                <a:lnSpc>
                  <a:spcPct val="100000"/>
                </a:lnSpc>
                <a:spcAft>
                  <a:spcPts val="600"/>
                </a:spcAft>
              </a:pPr>
              <a:r>
                <a:rPr lang="ru-RU" sz="6000" dirty="0">
                  <a:solidFill>
                    <a:srgbClr val="393941"/>
                  </a:solidFill>
                </a:rPr>
                <a:t>⠎⠏⠁⠎⠊⠃⠕ ⠵⠁ ⠺⠝⠊⠍⠁⠝⠊⠑⠖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0243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3388" y="1708025"/>
            <a:ext cx="7467676" cy="1029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30" name="Shape 130"/>
          <p:cNvSpPr/>
          <p:nvPr/>
        </p:nvSpPr>
        <p:spPr>
          <a:xfrm>
            <a:off x="8852060" y="1436638"/>
            <a:ext cx="6824755" cy="12419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ru-RU" sz="6000" dirty="0" smtClean="0"/>
              <a:t>О проекте</a:t>
            </a:r>
            <a:endParaRPr sz="6000" dirty="0"/>
          </a:p>
        </p:txBody>
      </p:sp>
      <p:sp>
        <p:nvSpPr>
          <p:cNvPr id="132" name="Shape 132"/>
          <p:cNvSpPr/>
          <p:nvPr/>
        </p:nvSpPr>
        <p:spPr>
          <a:xfrm>
            <a:off x="8852059" y="2429517"/>
            <a:ext cx="4923361" cy="0"/>
          </a:xfrm>
          <a:prstGeom prst="line">
            <a:avLst/>
          </a:prstGeom>
          <a:ln w="76200">
            <a:solidFill>
              <a:srgbClr val="FF9B09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28" name="Shape 128"/>
          <p:cNvSpPr/>
          <p:nvPr/>
        </p:nvSpPr>
        <p:spPr>
          <a:xfrm>
            <a:off x="3388" y="1708025"/>
            <a:ext cx="7467676" cy="10299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9B09">
              <a:alpha val="70000"/>
            </a:srgbClr>
          </a:solidFill>
          <a:ln w="3175">
            <a:solidFill>
              <a:srgbClr val="FF9B09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456264" y="3423065"/>
            <a:ext cx="5014800" cy="4680000"/>
          </a:xfrm>
          <a:prstGeom prst="rect">
            <a:avLst/>
          </a:prstGeom>
          <a:solidFill>
            <a:srgbClr val="FFFFFF"/>
          </a:solidFill>
          <a:ln w="76200" cap="flat">
            <a:solidFill>
              <a:srgbClr val="FF9B09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Shape 130"/>
          <p:cNvSpPr/>
          <p:nvPr/>
        </p:nvSpPr>
        <p:spPr>
          <a:xfrm>
            <a:off x="2456264" y="8860959"/>
            <a:ext cx="5014800" cy="1285650"/>
          </a:xfrm>
          <a:prstGeom prst="rect">
            <a:avLst/>
          </a:prstGeom>
          <a:solidFill>
            <a:srgbClr val="FFFFFF"/>
          </a:solidFill>
          <a:ln w="76200">
            <a:solidFill>
              <a:srgbClr val="FF9B0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 anchor="ctr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b="0" dirty="0"/>
              <a:t>https://github.com/braille-systems/learnbraille_ios</a:t>
            </a:r>
            <a:endParaRPr sz="3200" b="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2"/>
          </p:nvPr>
        </p:nvSpPr>
        <p:spPr>
          <a:xfrm>
            <a:off x="17277349" y="762696"/>
            <a:ext cx="455930" cy="446276"/>
          </a:xfrm>
        </p:spPr>
        <p:txBody>
          <a:bodyPr/>
          <a:lstStyle/>
          <a:p>
            <a:fld id="{86CB4B4D-7CA3-9044-876B-883B54F8677D}" type="slidenum">
              <a:rPr lang="ru-RU" sz="2400" smtClean="0"/>
              <a:t>2</a:t>
            </a:fld>
            <a:endParaRPr lang="ru-RU" sz="2400" dirty="0"/>
          </a:p>
        </p:txBody>
      </p:sp>
      <p:sp>
        <p:nvSpPr>
          <p:cNvPr id="11" name="Shape 130"/>
          <p:cNvSpPr/>
          <p:nvPr/>
        </p:nvSpPr>
        <p:spPr>
          <a:xfrm>
            <a:off x="8852058" y="3696522"/>
            <a:ext cx="8881221" cy="27338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4000" dirty="0"/>
              <a:t>Learn Braille</a:t>
            </a:r>
            <a:r>
              <a:rPr lang="ru-RU" sz="4000" i="1" dirty="0"/>
              <a:t> </a:t>
            </a:r>
            <a:r>
              <a:rPr lang="ru-RU" sz="4000" dirty="0"/>
              <a:t>- приложение для обучения и практики шрифту Брайля самостоятельно или под </a:t>
            </a:r>
            <a:r>
              <a:rPr lang="ru-RU" sz="4000" dirty="0" smtClean="0"/>
              <a:t>руководством</a:t>
            </a:r>
            <a:endParaRPr lang="ru-RU" sz="4000" b="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365B756-4779-41C8-A927-AD9C65EDE849}"/>
              </a:ext>
            </a:extLst>
          </p:cNvPr>
          <p:cNvSpPr txBox="1"/>
          <p:nvPr/>
        </p:nvSpPr>
        <p:spPr>
          <a:xfrm>
            <a:off x="8852059" y="2664677"/>
            <a:ext cx="4000019" cy="7078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4000" b="0" i="0" dirty="0">
                <a:solidFill>
                  <a:srgbClr val="333333"/>
                </a:solidFill>
                <a:effectLst/>
                <a:latin typeface="RobotoRegular"/>
              </a:rPr>
              <a:t>⠕ ⠏⠗⠕⠑⠅⠞⠑  </a:t>
            </a:r>
            <a:endParaRPr lang="ru-RU" sz="4000" dirty="0"/>
          </a:p>
        </p:txBody>
      </p:sp>
      <p:sp>
        <p:nvSpPr>
          <p:cNvPr id="14" name="Shape 130"/>
          <p:cNvSpPr/>
          <p:nvPr/>
        </p:nvSpPr>
        <p:spPr>
          <a:xfrm>
            <a:off x="8847136" y="6638276"/>
            <a:ext cx="8881221" cy="54061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4000" dirty="0" smtClean="0"/>
              <a:t>Жанр</a:t>
            </a:r>
            <a:r>
              <a:rPr lang="ru-RU" sz="4000" dirty="0"/>
              <a:t>: </a:t>
            </a:r>
            <a:br>
              <a:rPr lang="ru-RU" sz="4000" dirty="0"/>
            </a:br>
            <a:r>
              <a:rPr lang="ru-RU" sz="4000" b="0" dirty="0"/>
              <a:t>обучающее приложение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4000" dirty="0"/>
              <a:t>Пользователи: </a:t>
            </a:r>
          </a:p>
          <a:p>
            <a:pPr marL="571500" indent="-5715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4000" b="0" dirty="0" err="1"/>
              <a:t>поздноослепшие</a:t>
            </a:r>
            <a:endParaRPr lang="ru-RU" sz="4000" b="0" dirty="0"/>
          </a:p>
          <a:p>
            <a:pPr marL="571500" indent="-5715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4000" b="0" dirty="0"/>
              <a:t>слабовидящие люди</a:t>
            </a:r>
          </a:p>
          <a:p>
            <a:pPr marL="571500" indent="-5715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4000" b="0" dirty="0"/>
              <a:t>родители незрячих детей</a:t>
            </a:r>
          </a:p>
          <a:p>
            <a:pPr marL="571500" indent="-5715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4000" b="0" dirty="0"/>
              <a:t>интересующиеся данной темой зрячие люди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712" y="3881113"/>
            <a:ext cx="3763904" cy="376390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xfrm>
            <a:off x="17277349" y="762696"/>
            <a:ext cx="455930" cy="446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z="2400">
                <a:solidFill>
                  <a:srgbClr val="393941"/>
                </a:solidFill>
              </a:rPr>
              <a:t>3</a:t>
            </a:fld>
            <a:endParaRPr sz="2400" dirty="0">
              <a:solidFill>
                <a:srgbClr val="393941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 flipH="1">
            <a:off x="824647" y="762696"/>
            <a:ext cx="0" cy="3504259"/>
          </a:xfrm>
          <a:prstGeom prst="line">
            <a:avLst/>
          </a:prstGeom>
          <a:ln w="76200">
            <a:solidFill>
              <a:srgbClr val="0070C0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84" name="Shape 84"/>
          <p:cNvSpPr/>
          <p:nvPr/>
        </p:nvSpPr>
        <p:spPr>
          <a:xfrm>
            <a:off x="1317499" y="1162466"/>
            <a:ext cx="6824755" cy="31218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6000" dirty="0" smtClean="0">
                <a:solidFill>
                  <a:srgbClr val="393941"/>
                </a:solidFill>
              </a:rPr>
              <a:t>Идея</a:t>
            </a:r>
          </a:p>
          <a:p>
            <a:pPr>
              <a:lnSpc>
                <a:spcPct val="100000"/>
              </a:lnSpc>
            </a:pPr>
            <a:r>
              <a:rPr lang="ru-RU" sz="6000" dirty="0" smtClean="0">
                <a:solidFill>
                  <a:srgbClr val="393941"/>
                </a:solidFill>
              </a:rPr>
              <a:t>возникновения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sz="4000" b="0" dirty="0">
                <a:solidFill>
                  <a:srgbClr val="393941"/>
                </a:solidFill>
              </a:rPr>
              <a:t>⠊⠙⠑⠫ ⠺⠕⠵⠝⠊⠅⠝⠕⠺⠑⠝⠊⠫</a:t>
            </a:r>
            <a:endParaRPr lang="ru-RU" sz="4000" dirty="0">
              <a:solidFill>
                <a:srgbClr val="393941"/>
              </a:solidFill>
            </a:endParaRPr>
          </a:p>
        </p:txBody>
      </p:sp>
      <p:sp>
        <p:nvSpPr>
          <p:cNvPr id="7" name="Shape 84"/>
          <p:cNvSpPr/>
          <p:nvPr/>
        </p:nvSpPr>
        <p:spPr>
          <a:xfrm>
            <a:off x="3327253" y="7974458"/>
            <a:ext cx="3960000" cy="1440000"/>
          </a:xfrm>
          <a:prstGeom prst="rect">
            <a:avLst/>
          </a:prstGeom>
          <a:ln w="76200">
            <a:solidFill>
              <a:srgbClr val="FF9B0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 anchor="ctr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4400" b="0" dirty="0" smtClean="0">
                <a:solidFill>
                  <a:srgbClr val="393941"/>
                </a:solidFill>
              </a:rPr>
              <a:t>Цель нашей команды</a:t>
            </a:r>
            <a:endParaRPr sz="4400" b="0" dirty="0">
              <a:solidFill>
                <a:srgbClr val="393941"/>
              </a:solidFill>
            </a:endParaRPr>
          </a:p>
        </p:txBody>
      </p:sp>
      <p:sp>
        <p:nvSpPr>
          <p:cNvPr id="8" name="Shape 84"/>
          <p:cNvSpPr/>
          <p:nvPr/>
        </p:nvSpPr>
        <p:spPr>
          <a:xfrm>
            <a:off x="8635105" y="5585408"/>
            <a:ext cx="6672355" cy="2376632"/>
          </a:xfrm>
          <a:prstGeom prst="rect">
            <a:avLst/>
          </a:prstGeom>
          <a:ln w="762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rmAutofit fontScale="92500" lnSpcReduction="10000"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0" dirty="0" smtClean="0">
                <a:solidFill>
                  <a:srgbClr val="393941"/>
                </a:solidFill>
              </a:rPr>
              <a:t>Русскоязычное приложение под </a:t>
            </a:r>
            <a:r>
              <a:rPr lang="en-US" sz="6000" b="0" dirty="0" smtClean="0">
                <a:solidFill>
                  <a:srgbClr val="393941"/>
                </a:solidFill>
              </a:rPr>
              <a:t>Android-</a:t>
            </a:r>
            <a:r>
              <a:rPr lang="ru-RU" sz="6000" b="0" dirty="0" smtClean="0">
                <a:solidFill>
                  <a:srgbClr val="393941"/>
                </a:solidFill>
              </a:rPr>
              <a:t>платформу</a:t>
            </a:r>
            <a:endParaRPr sz="6000" b="0" dirty="0">
              <a:solidFill>
                <a:srgbClr val="393941"/>
              </a:solidFill>
            </a:endParaRPr>
          </a:p>
        </p:txBody>
      </p:sp>
      <p:sp>
        <p:nvSpPr>
          <p:cNvPr id="9" name="Shape 84"/>
          <p:cNvSpPr/>
          <p:nvPr/>
        </p:nvSpPr>
        <p:spPr>
          <a:xfrm>
            <a:off x="8635105" y="9414458"/>
            <a:ext cx="6670800" cy="2376632"/>
          </a:xfrm>
          <a:prstGeom prst="rect">
            <a:avLst/>
          </a:prstGeom>
          <a:ln w="762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rmAutofit fontScale="92500" lnSpcReduction="10000"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0" dirty="0" smtClean="0">
                <a:solidFill>
                  <a:srgbClr val="393941"/>
                </a:solidFill>
              </a:rPr>
              <a:t>Русскоязычное приложение под</a:t>
            </a:r>
            <a:r>
              <a:rPr lang="en-US" sz="6000" b="0" dirty="0" smtClean="0">
                <a:solidFill>
                  <a:srgbClr val="393941"/>
                </a:solidFill>
              </a:rPr>
              <a:t> iOS</a:t>
            </a:r>
            <a:r>
              <a:rPr lang="ru-RU" sz="6000" b="0" dirty="0" smtClean="0">
                <a:solidFill>
                  <a:srgbClr val="393941"/>
                </a:solidFill>
              </a:rPr>
              <a:t>-платформу</a:t>
            </a:r>
            <a:endParaRPr sz="6000" b="0" dirty="0">
              <a:solidFill>
                <a:srgbClr val="393941"/>
              </a:solidFill>
            </a:endParaRPr>
          </a:p>
        </p:txBody>
      </p:sp>
      <p:sp>
        <p:nvSpPr>
          <p:cNvPr id="10" name="Стрелка вправо 9"/>
          <p:cNvSpPr/>
          <p:nvPr/>
        </p:nvSpPr>
        <p:spPr>
          <a:xfrm rot="5400000">
            <a:off x="11475368" y="4730660"/>
            <a:ext cx="990273" cy="360000"/>
          </a:xfrm>
          <a:prstGeom prst="rightArrow">
            <a:avLst/>
          </a:prstGeom>
          <a:solidFill>
            <a:srgbClr val="FF9B09"/>
          </a:solidFill>
          <a:ln w="3175" cap="flat">
            <a:solidFill>
              <a:srgbClr val="FF9B09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Стрелка вправо 10"/>
          <p:cNvSpPr/>
          <p:nvPr/>
        </p:nvSpPr>
        <p:spPr>
          <a:xfrm rot="5400000">
            <a:off x="11475368" y="8508249"/>
            <a:ext cx="990273" cy="360000"/>
          </a:xfrm>
          <a:prstGeom prst="rightArrow">
            <a:avLst/>
          </a:prstGeom>
          <a:solidFill>
            <a:srgbClr val="FF9B09"/>
          </a:solidFill>
          <a:ln w="3175" cap="flat">
            <a:solidFill>
              <a:srgbClr val="FF9B09"/>
            </a:solidFill>
            <a:miter lim="400000"/>
          </a:ln>
          <a:effectLst>
            <a:outerShdw blurRad="127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Shape 84"/>
          <p:cNvSpPr/>
          <p:nvPr/>
        </p:nvSpPr>
        <p:spPr>
          <a:xfrm>
            <a:off x="8635105" y="1890323"/>
            <a:ext cx="6672355" cy="2376632"/>
          </a:xfrm>
          <a:prstGeom prst="rect">
            <a:avLst/>
          </a:prstGeom>
          <a:ln w="762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 anchor="ctr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6000" b="0" dirty="0" smtClean="0">
                <a:solidFill>
                  <a:srgbClr val="393941"/>
                </a:solidFill>
              </a:rPr>
              <a:t>Англоязычные приложения</a:t>
            </a:r>
            <a:endParaRPr sz="6000" b="0" dirty="0">
              <a:solidFill>
                <a:srgbClr val="393941"/>
              </a:solidFill>
            </a:endParaRPr>
          </a:p>
        </p:txBody>
      </p:sp>
      <p:cxnSp>
        <p:nvCxnSpPr>
          <p:cNvPr id="13" name="Соединительная линия уступом 12"/>
          <p:cNvCxnSpPr>
            <a:stCxn id="7" idx="3"/>
            <a:endCxn id="9" idx="1"/>
          </p:cNvCxnSpPr>
          <p:nvPr/>
        </p:nvCxnSpPr>
        <p:spPr>
          <a:xfrm>
            <a:off x="7287253" y="8694458"/>
            <a:ext cx="1347852" cy="1908316"/>
          </a:xfrm>
          <a:prstGeom prst="bentConnector3">
            <a:avLst/>
          </a:prstGeom>
          <a:noFill/>
          <a:ln w="76200" cap="flat">
            <a:solidFill>
              <a:srgbClr val="FF9B09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13000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/>
          <p:cNvGrpSpPr/>
          <p:nvPr/>
        </p:nvGrpSpPr>
        <p:grpSpPr>
          <a:xfrm>
            <a:off x="5588000" y="3604133"/>
            <a:ext cx="7673699" cy="8703733"/>
            <a:chOff x="8031646" y="1683253"/>
            <a:chExt cx="6313786" cy="10349496"/>
          </a:xfrm>
        </p:grpSpPr>
        <p:sp>
          <p:nvSpPr>
            <p:cNvPr id="74" name="Shape 74"/>
            <p:cNvSpPr/>
            <p:nvPr/>
          </p:nvSpPr>
          <p:spPr>
            <a:xfrm>
              <a:off x="8031646" y="1683253"/>
              <a:ext cx="6313786" cy="10349495"/>
            </a:xfrm>
            <a:prstGeom prst="rect">
              <a:avLst/>
            </a:prstGeom>
            <a:solidFill>
              <a:srgbClr val="F56C2E"/>
            </a:solidFill>
            <a:ln w="3175">
              <a:miter lim="400000"/>
            </a:ln>
          </p:spPr>
          <p:txBody>
            <a:bodyPr lIns="28575" tIns="28575" rIns="28575" bIns="28575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50"/>
            </a:p>
          </p:txBody>
        </p:sp>
        <p:sp>
          <p:nvSpPr>
            <p:cNvPr id="78" name="Shape 78"/>
            <p:cNvSpPr/>
            <p:nvPr/>
          </p:nvSpPr>
          <p:spPr>
            <a:xfrm>
              <a:off x="8031646" y="1683253"/>
              <a:ext cx="6313786" cy="10349496"/>
            </a:xfrm>
            <a:prstGeom prst="rect">
              <a:avLst/>
            </a:prstGeom>
            <a:solidFill>
              <a:srgbClr val="FF9B09">
                <a:alpha val="70000"/>
              </a:srgbClr>
            </a:solidFill>
            <a:ln w="3175">
              <a:solidFill>
                <a:srgbClr val="FF9B09"/>
              </a:solidFill>
              <a:miter lim="400000"/>
            </a:ln>
          </p:spPr>
          <p:txBody>
            <a:bodyPr lIns="28575" tIns="28575" rIns="28575" bIns="28575" anchor="ctr"/>
            <a:lstStyle/>
            <a:p>
              <a:pPr algn="ctr">
                <a:defRPr sz="30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50"/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69" y="2195999"/>
            <a:ext cx="6094606" cy="115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46" y="2195999"/>
            <a:ext cx="6094606" cy="1152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746" y="2195999"/>
            <a:ext cx="6094606" cy="11520000"/>
          </a:xfrm>
          <a:prstGeom prst="rect">
            <a:avLst/>
          </a:prstGeom>
        </p:spPr>
      </p:pic>
      <p:sp>
        <p:nvSpPr>
          <p:cNvPr id="79" name="Shape 79"/>
          <p:cNvSpPr/>
          <p:nvPr/>
        </p:nvSpPr>
        <p:spPr>
          <a:xfrm flipH="1">
            <a:off x="761999" y="681416"/>
            <a:ext cx="0" cy="1574104"/>
          </a:xfrm>
          <a:prstGeom prst="line">
            <a:avLst/>
          </a:prstGeom>
          <a:ln w="76200">
            <a:solidFill>
              <a:srgbClr val="FF9B09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2"/>
          </p:nvPr>
        </p:nvSpPr>
        <p:spPr>
          <a:xfrm>
            <a:off x="17277349" y="762696"/>
            <a:ext cx="455930" cy="446276"/>
          </a:xfrm>
        </p:spPr>
        <p:txBody>
          <a:bodyPr/>
          <a:lstStyle/>
          <a:p>
            <a:fld id="{86CB4B4D-7CA3-9044-876B-883B54F8677D}" type="slidenum">
              <a:rPr lang="ru-RU" sz="2400" smtClean="0"/>
              <a:t>4</a:t>
            </a:fld>
            <a:endParaRPr lang="ru-RU" sz="2400" dirty="0"/>
          </a:p>
        </p:txBody>
      </p:sp>
      <p:sp>
        <p:nvSpPr>
          <p:cNvPr id="19" name="Shape 84"/>
          <p:cNvSpPr/>
          <p:nvPr/>
        </p:nvSpPr>
        <p:spPr>
          <a:xfrm>
            <a:off x="1123623" y="523434"/>
            <a:ext cx="9365083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6000" dirty="0" smtClean="0">
                <a:solidFill>
                  <a:srgbClr val="393941"/>
                </a:solidFill>
              </a:rPr>
              <a:t>Описание продукта (1/2)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4000" b="0" dirty="0">
                <a:solidFill>
                  <a:srgbClr val="333333"/>
                </a:solidFill>
                <a:latin typeface="RobotoRegular"/>
              </a:rPr>
              <a:t>⠕⠏⠊⠎⠁⠝⠊⠑ </a:t>
            </a:r>
            <a:r>
              <a:rPr lang="ru-RU" sz="4000" b="0" dirty="0" smtClean="0">
                <a:solidFill>
                  <a:srgbClr val="333333"/>
                </a:solidFill>
                <a:latin typeface="RobotoRegular"/>
              </a:rPr>
              <a:t>⠏⠗⠕⠙⠥⠅⠞⠁</a:t>
            </a:r>
            <a:endParaRPr lang="ru-RU" sz="4000" dirty="0">
              <a:solidFill>
                <a:srgbClr val="393941"/>
              </a:solidFill>
            </a:endParaRPr>
          </a:p>
        </p:txBody>
      </p:sp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="" xmlns:a16="http://schemas.microsoft.com/office/drawing/2014/main" id="{D8E4E3BE-DE25-4566-A2D1-13981B9E0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180" y="2194980"/>
            <a:ext cx="6094068" cy="1151898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2"/>
          </p:nvPr>
        </p:nvSpPr>
        <p:spPr>
          <a:xfrm>
            <a:off x="17277349" y="762696"/>
            <a:ext cx="455930" cy="446276"/>
          </a:xfrm>
        </p:spPr>
        <p:txBody>
          <a:bodyPr/>
          <a:lstStyle/>
          <a:p>
            <a:fld id="{86CB4B4D-7CA3-9044-876B-883B54F8677D}" type="slidenum">
              <a:rPr lang="ru-RU" sz="2400" smtClean="0"/>
              <a:t>5</a:t>
            </a:fld>
            <a:endParaRPr lang="ru-RU" sz="2400" dirty="0"/>
          </a:p>
        </p:txBody>
      </p:sp>
      <p:sp>
        <p:nvSpPr>
          <p:cNvPr id="126" name="Shape 126"/>
          <p:cNvSpPr/>
          <p:nvPr/>
        </p:nvSpPr>
        <p:spPr>
          <a:xfrm>
            <a:off x="0" y="3568665"/>
            <a:ext cx="14903910" cy="873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56C2E"/>
          </a:solidFill>
          <a:ln w="3175"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28" name="Shape 128"/>
          <p:cNvSpPr/>
          <p:nvPr/>
        </p:nvSpPr>
        <p:spPr>
          <a:xfrm>
            <a:off x="0" y="3568666"/>
            <a:ext cx="14903911" cy="873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98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9B09">
              <a:alpha val="70000"/>
            </a:srgbClr>
          </a:solidFill>
          <a:ln w="3175">
            <a:solidFill>
              <a:srgbClr val="FF9B09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02" y="2196000"/>
            <a:ext cx="6094606" cy="1152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461" y="2196000"/>
            <a:ext cx="6094606" cy="1152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43" y="2196000"/>
            <a:ext cx="6094606" cy="11520000"/>
          </a:xfrm>
          <a:prstGeom prst="rect">
            <a:avLst/>
          </a:prstGeom>
        </p:spPr>
      </p:pic>
      <p:sp>
        <p:nvSpPr>
          <p:cNvPr id="16" name="Shape 79"/>
          <p:cNvSpPr/>
          <p:nvPr/>
        </p:nvSpPr>
        <p:spPr>
          <a:xfrm flipH="1">
            <a:off x="783795" y="681416"/>
            <a:ext cx="1" cy="1514584"/>
          </a:xfrm>
          <a:prstGeom prst="line">
            <a:avLst/>
          </a:prstGeom>
          <a:ln w="76200">
            <a:solidFill>
              <a:srgbClr val="FF9B09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11" name="Shape 84"/>
          <p:cNvSpPr/>
          <p:nvPr/>
        </p:nvSpPr>
        <p:spPr>
          <a:xfrm>
            <a:off x="1123624" y="523434"/>
            <a:ext cx="9902964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6000" dirty="0" smtClean="0">
                <a:solidFill>
                  <a:srgbClr val="393941"/>
                </a:solidFill>
              </a:rPr>
              <a:t>Описание продукта (2/2)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4000" b="0" dirty="0">
                <a:solidFill>
                  <a:srgbClr val="333333"/>
                </a:solidFill>
                <a:latin typeface="RobotoRegular"/>
              </a:rPr>
              <a:t>⠕⠏⠊⠎⠁⠝⠊⠑ </a:t>
            </a:r>
            <a:r>
              <a:rPr lang="ru-RU" sz="4000" b="0" dirty="0" smtClean="0">
                <a:solidFill>
                  <a:srgbClr val="333333"/>
                </a:solidFill>
                <a:latin typeface="RobotoRegular"/>
              </a:rPr>
              <a:t>⠏⠗⠕⠙⠥⠅⠞⠁</a:t>
            </a:r>
            <a:endParaRPr lang="ru-RU" sz="4000" dirty="0">
              <a:solidFill>
                <a:srgbClr val="3939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640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30"/>
          <p:cNvSpPr/>
          <p:nvPr/>
        </p:nvSpPr>
        <p:spPr>
          <a:xfrm>
            <a:off x="806935" y="1182133"/>
            <a:ext cx="10860417" cy="12419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r>
              <a:rPr lang="ru-RU" sz="6000" dirty="0" smtClean="0"/>
              <a:t>Преимущества приложения</a:t>
            </a:r>
            <a:endParaRPr sz="6000" dirty="0"/>
          </a:p>
        </p:txBody>
      </p:sp>
      <p:sp>
        <p:nvSpPr>
          <p:cNvPr id="23" name="Shape 132"/>
          <p:cNvSpPr/>
          <p:nvPr/>
        </p:nvSpPr>
        <p:spPr>
          <a:xfrm>
            <a:off x="806934" y="2195515"/>
            <a:ext cx="8611386" cy="0"/>
          </a:xfrm>
          <a:prstGeom prst="line">
            <a:avLst/>
          </a:prstGeom>
          <a:ln w="76200">
            <a:solidFill>
              <a:srgbClr val="0070C0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77349" y="846966"/>
            <a:ext cx="455930" cy="446276"/>
          </a:xfrm>
        </p:spPr>
        <p:txBody>
          <a:bodyPr/>
          <a:lstStyle/>
          <a:p>
            <a:fld id="{86CB4B4D-7CA3-9044-876B-883B54F8677D}" type="slidenum">
              <a:rPr lang="ru-RU" sz="2400" smtClean="0">
                <a:solidFill>
                  <a:srgbClr val="393941"/>
                </a:solidFill>
              </a:rPr>
              <a:t>6</a:t>
            </a:fld>
            <a:endParaRPr lang="ru-RU" sz="2400" dirty="0">
              <a:solidFill>
                <a:srgbClr val="393941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-45586" y="5601871"/>
            <a:ext cx="18333586" cy="5287124"/>
          </a:xfrm>
          <a:prstGeom prst="rect">
            <a:avLst/>
          </a:prstGeom>
          <a:noFill/>
          <a:ln w="76200">
            <a:solidFill>
              <a:srgbClr val="0070C0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pic>
        <p:nvPicPr>
          <p:cNvPr id="1036" name="Picture 12" descr="Web Accessibility…what's that?? – CCPS Tech N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760" y="5905433"/>
            <a:ext cx="4679998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900" y="3437496"/>
            <a:ext cx="5300215" cy="10018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06806B6-F404-4573-973F-F0EEECC2B467}"/>
              </a:ext>
            </a:extLst>
          </p:cNvPr>
          <p:cNvSpPr txBox="1"/>
          <p:nvPr/>
        </p:nvSpPr>
        <p:spPr>
          <a:xfrm>
            <a:off x="806934" y="2524637"/>
            <a:ext cx="9198864" cy="70788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4000" b="0" i="0" dirty="0">
                <a:solidFill>
                  <a:srgbClr val="333333"/>
                </a:solidFill>
                <a:effectLst/>
                <a:latin typeface="RobotoRegular"/>
              </a:rPr>
              <a:t>⠏⠗⠑⠊⠍⠥⠭⠑⠎⠞⠺⠁ ⠏⠗⠊⠇⠕⠚⠑⠝⠊⠫  </a:t>
            </a:r>
            <a:endParaRPr lang="ru-RU" sz="4000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1236679" y="6542648"/>
            <a:ext cx="4659576" cy="3193213"/>
            <a:chOff x="1080481" y="5908633"/>
            <a:chExt cx="4659576" cy="3193213"/>
          </a:xfrm>
        </p:grpSpPr>
        <p:sp>
          <p:nvSpPr>
            <p:cNvPr id="12" name="Облачко с текстом: прямоугольное со скругленными углами 5">
              <a:extLst>
                <a:ext uri="{FF2B5EF4-FFF2-40B4-BE49-F238E27FC236}">
                  <a16:creationId xmlns:a16="http://schemas.microsoft.com/office/drawing/2014/main" xmlns="" id="{35894269-5BC1-4271-AFD4-7B340D135048}"/>
                </a:ext>
              </a:extLst>
            </p:cNvPr>
            <p:cNvSpPr/>
            <p:nvPr/>
          </p:nvSpPr>
          <p:spPr>
            <a:xfrm flipH="1">
              <a:off x="1080481" y="5908633"/>
              <a:ext cx="4659576" cy="3191435"/>
            </a:xfrm>
            <a:prstGeom prst="wedgeRoundRectCallout">
              <a:avLst/>
            </a:prstGeom>
            <a:solidFill>
              <a:schemeClr val="accent1">
                <a:lumMod val="50000"/>
              </a:schemeClr>
            </a:solidFill>
            <a:ln w="101600" cap="flat">
              <a:solidFill>
                <a:schemeClr val="accent1">
                  <a:lumMod val="50000"/>
                </a:schemeClr>
              </a:solidFill>
              <a:miter lim="400000"/>
            </a:ln>
            <a:effectLst>
              <a:outerShdw blurRad="127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29F9B061-6F3E-4CC0-A9F9-5EB104B6B406}"/>
                </a:ext>
              </a:extLst>
            </p:cNvPr>
            <p:cNvSpPr/>
            <p:nvPr/>
          </p:nvSpPr>
          <p:spPr>
            <a:xfrm>
              <a:off x="1274474" y="5947136"/>
              <a:ext cx="4271590" cy="31547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9900" b="1" dirty="0">
                  <a:ln w="22225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</a:rPr>
                <a:t>RU</a:t>
              </a:r>
              <a:endParaRPr lang="ru-RU" sz="19900" b="1" dirty="0">
                <a:ln w="22225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2"/>
          </p:nvPr>
        </p:nvSpPr>
        <p:spPr>
          <a:xfrm>
            <a:off x="17277349" y="762696"/>
            <a:ext cx="455930" cy="446276"/>
          </a:xfrm>
        </p:spPr>
        <p:txBody>
          <a:bodyPr/>
          <a:lstStyle/>
          <a:p>
            <a:fld id="{86CB4B4D-7CA3-9044-876B-883B54F8677D}" type="slidenum">
              <a:rPr lang="ru-RU" sz="2400" smtClean="0">
                <a:solidFill>
                  <a:srgbClr val="393941"/>
                </a:solidFill>
              </a:rPr>
              <a:t>7</a:t>
            </a:fld>
            <a:endParaRPr lang="ru-RU" sz="2400" dirty="0">
              <a:solidFill>
                <a:srgbClr val="393941"/>
              </a:solidFill>
            </a:endParaRPr>
          </a:p>
        </p:txBody>
      </p:sp>
      <p:pic>
        <p:nvPicPr>
          <p:cNvPr id="2050" name="Picture 2" descr="https://psv4.userapi.com/c536436/u202590488/docs/d17/7d2cb8495a28/screens.png?extra=bfI1Rg2_NrG9EN4Sr3NDRWmsS6nFOFdMe884HFn-0qHs2QOI0JnWJdGhzWiOh0zaI577za-K_IG9JZUMVZZwMfBNTACIH77-FAhd1qBwwlZwFVgUyAQ2d-YNXNuwgYahLK3EAsvWpZ-g5s5vlwboCZEcJk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42" y="342947"/>
            <a:ext cx="17393025" cy="1263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4234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H="1">
            <a:off x="1212424" y="579015"/>
            <a:ext cx="1" cy="3186323"/>
          </a:xfrm>
          <a:prstGeom prst="line">
            <a:avLst/>
          </a:prstGeom>
          <a:ln w="76200">
            <a:solidFill>
              <a:srgbClr val="FF9B09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sp>
        <p:nvSpPr>
          <p:cNvPr id="84" name="Shape 84"/>
          <p:cNvSpPr/>
          <p:nvPr/>
        </p:nvSpPr>
        <p:spPr>
          <a:xfrm>
            <a:off x="1702255" y="1356238"/>
            <a:ext cx="8735925" cy="23766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rm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F4F5F7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6000" dirty="0" smtClean="0">
                <a:solidFill>
                  <a:srgbClr val="393941"/>
                </a:solidFill>
              </a:rPr>
              <a:t>Средства разработки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4000" b="0" dirty="0">
                <a:solidFill>
                  <a:srgbClr val="333333"/>
                </a:solidFill>
                <a:latin typeface="RobotoRegular"/>
              </a:rPr>
              <a:t>⠎⠗⠑⠙⠎⠞⠺⠁ ⠗⠁⠵⠗⠁⠃⠕⠞⠅⠊</a:t>
            </a:r>
            <a:endParaRPr sz="4000" dirty="0">
              <a:solidFill>
                <a:srgbClr val="393941"/>
              </a:solidFill>
            </a:endParaRPr>
          </a:p>
        </p:txBody>
      </p:sp>
      <p:pic>
        <p:nvPicPr>
          <p:cNvPr id="1030" name="Picture 6" descr="Новый логотип Discord New Logo Икон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24" y="9039277"/>
            <a:ext cx="287999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IRA | University Technology Offic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" t="8911" r="8271" b="7993"/>
          <a:stretch/>
        </p:blipFill>
        <p:spPr bwMode="auto">
          <a:xfrm>
            <a:off x="5444212" y="9039277"/>
            <a:ext cx="288859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Logo - Free social media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269" y="9048801"/>
            <a:ext cx="287999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Группа 48"/>
          <p:cNvGrpSpPr/>
          <p:nvPr/>
        </p:nvGrpSpPr>
        <p:grpSpPr>
          <a:xfrm>
            <a:off x="4087635" y="9939277"/>
            <a:ext cx="1080000" cy="1080000"/>
            <a:chOff x="10061325" y="1114424"/>
            <a:chExt cx="1080000" cy="1080000"/>
          </a:xfrm>
        </p:grpSpPr>
        <p:cxnSp>
          <p:nvCxnSpPr>
            <p:cNvPr id="50" name="Прямая соединительная линия 49"/>
            <p:cNvCxnSpPr/>
            <p:nvPr/>
          </p:nvCxnSpPr>
          <p:spPr>
            <a:xfrm>
              <a:off x="10601325" y="1114424"/>
              <a:ext cx="0" cy="108000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Прямая соединительная линия 50"/>
            <p:cNvCxnSpPr/>
            <p:nvPr/>
          </p:nvCxnSpPr>
          <p:spPr>
            <a:xfrm>
              <a:off x="10061325" y="1663948"/>
              <a:ext cx="1080000" cy="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2" name="Группа 51"/>
          <p:cNvGrpSpPr/>
          <p:nvPr/>
        </p:nvGrpSpPr>
        <p:grpSpPr>
          <a:xfrm>
            <a:off x="8609379" y="9939277"/>
            <a:ext cx="1080000" cy="1080000"/>
            <a:chOff x="10061325" y="1114424"/>
            <a:chExt cx="1080000" cy="1080000"/>
          </a:xfrm>
        </p:grpSpPr>
        <p:cxnSp>
          <p:nvCxnSpPr>
            <p:cNvPr id="53" name="Прямая соединительная линия 52"/>
            <p:cNvCxnSpPr/>
            <p:nvPr/>
          </p:nvCxnSpPr>
          <p:spPr>
            <a:xfrm>
              <a:off x="10601325" y="1114424"/>
              <a:ext cx="0" cy="108000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Прямая соединительная линия 53"/>
            <p:cNvCxnSpPr/>
            <p:nvPr/>
          </p:nvCxnSpPr>
          <p:spPr>
            <a:xfrm>
              <a:off x="10061325" y="1663948"/>
              <a:ext cx="1080000" cy="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7" name="Группа 56"/>
          <p:cNvGrpSpPr/>
          <p:nvPr/>
        </p:nvGrpSpPr>
        <p:grpSpPr>
          <a:xfrm>
            <a:off x="13141648" y="9948801"/>
            <a:ext cx="1080000" cy="1080000"/>
            <a:chOff x="10061325" y="1114424"/>
            <a:chExt cx="1080000" cy="1080000"/>
          </a:xfrm>
        </p:grpSpPr>
        <p:cxnSp>
          <p:nvCxnSpPr>
            <p:cNvPr id="58" name="Прямая соединительная линия 57"/>
            <p:cNvCxnSpPr/>
            <p:nvPr/>
          </p:nvCxnSpPr>
          <p:spPr>
            <a:xfrm>
              <a:off x="10601325" y="1114424"/>
              <a:ext cx="0" cy="108000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Прямая соединительная линия 58"/>
            <p:cNvCxnSpPr/>
            <p:nvPr/>
          </p:nvCxnSpPr>
          <p:spPr>
            <a:xfrm>
              <a:off x="10061325" y="1663948"/>
              <a:ext cx="1080000" cy="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026" name="Picture 2" descr="Digital HackFair - Building a Digital Pakistan: Telenor Velocity invites  you to build a solution for Digital Pakistan using Flutter, Google's  open-source UI framework for mobile. - Devpo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24" y="4669674"/>
            <a:ext cx="287999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айл:Dart-logo.png — Википеди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34" y="4679198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/>
          <p:cNvGrpSpPr/>
          <p:nvPr/>
        </p:nvGrpSpPr>
        <p:grpSpPr>
          <a:xfrm>
            <a:off x="4092423" y="5569674"/>
            <a:ext cx="1080000" cy="1080000"/>
            <a:chOff x="10061325" y="1114424"/>
            <a:chExt cx="1080000" cy="1080000"/>
          </a:xfrm>
        </p:grpSpPr>
        <p:cxnSp>
          <p:nvCxnSpPr>
            <p:cNvPr id="4" name="Прямая соединительная линия 3"/>
            <p:cNvCxnSpPr/>
            <p:nvPr/>
          </p:nvCxnSpPr>
          <p:spPr>
            <a:xfrm>
              <a:off x="10601325" y="1114424"/>
              <a:ext cx="0" cy="108000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Прямая соединительная линия 42"/>
            <p:cNvCxnSpPr/>
            <p:nvPr/>
          </p:nvCxnSpPr>
          <p:spPr>
            <a:xfrm>
              <a:off x="10061325" y="1663948"/>
              <a:ext cx="1080000" cy="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044" name="Picture 20" descr="Скачать Android Studio (4.1.3 Build #AI-201.8743.12.41.7199119) На  Английском Торрент Бесплатно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556" y="486896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Xcode Tutorial for Beginners (Just updated for Xcode 11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476" y="4669674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Группа 61"/>
          <p:cNvGrpSpPr/>
          <p:nvPr/>
        </p:nvGrpSpPr>
        <p:grpSpPr>
          <a:xfrm>
            <a:off x="13071016" y="5678654"/>
            <a:ext cx="1080000" cy="1080000"/>
            <a:chOff x="10061325" y="1114424"/>
            <a:chExt cx="1080000" cy="1080000"/>
          </a:xfrm>
        </p:grpSpPr>
        <p:cxnSp>
          <p:nvCxnSpPr>
            <p:cNvPr id="63" name="Прямая соединительная линия 62"/>
            <p:cNvCxnSpPr/>
            <p:nvPr/>
          </p:nvCxnSpPr>
          <p:spPr>
            <a:xfrm>
              <a:off x="10601325" y="1114424"/>
              <a:ext cx="0" cy="108000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>
              <a:off x="10061325" y="1663948"/>
              <a:ext cx="1080000" cy="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5" name="Группа 64"/>
          <p:cNvGrpSpPr/>
          <p:nvPr/>
        </p:nvGrpSpPr>
        <p:grpSpPr>
          <a:xfrm>
            <a:off x="8584095" y="5675919"/>
            <a:ext cx="1080000" cy="1080000"/>
            <a:chOff x="10061325" y="1114424"/>
            <a:chExt cx="1080000" cy="1080000"/>
          </a:xfrm>
        </p:grpSpPr>
        <p:cxnSp>
          <p:nvCxnSpPr>
            <p:cNvPr id="66" name="Прямая соединительная линия 65"/>
            <p:cNvCxnSpPr/>
            <p:nvPr/>
          </p:nvCxnSpPr>
          <p:spPr>
            <a:xfrm>
              <a:off x="10601325" y="1114424"/>
              <a:ext cx="0" cy="108000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Прямая соединительная линия 66"/>
            <p:cNvCxnSpPr/>
            <p:nvPr/>
          </p:nvCxnSpPr>
          <p:spPr>
            <a:xfrm>
              <a:off x="10061325" y="1663948"/>
              <a:ext cx="1080000" cy="0"/>
            </a:xfrm>
            <a:prstGeom prst="line">
              <a:avLst/>
            </a:prstGeom>
            <a:noFill/>
            <a:ln w="76200" cap="flat">
              <a:solidFill>
                <a:srgbClr val="39394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" name="Номер слайда 1"/>
          <p:cNvSpPr>
            <a:spLocks noGrp="1"/>
          </p:cNvSpPr>
          <p:nvPr>
            <p:ph type="sldNum" sz="quarter" idx="2"/>
          </p:nvPr>
        </p:nvSpPr>
        <p:spPr>
          <a:xfrm>
            <a:off x="17277349" y="762696"/>
            <a:ext cx="455930" cy="446276"/>
          </a:xfrm>
        </p:spPr>
        <p:txBody>
          <a:bodyPr/>
          <a:lstStyle/>
          <a:p>
            <a:fld id="{86CB4B4D-7CA3-9044-876B-883B54F8677D}" type="slidenum">
              <a:rPr lang="ru-RU" sz="2400" smtClean="0">
                <a:solidFill>
                  <a:srgbClr val="393941"/>
                </a:solidFill>
              </a:rPr>
              <a:t>8</a:t>
            </a:fld>
            <a:endParaRPr lang="ru-RU" sz="2400" dirty="0">
              <a:solidFill>
                <a:srgbClr val="393941"/>
              </a:solidFill>
            </a:endParaRPr>
          </a:p>
        </p:txBody>
      </p:sp>
      <p:pic>
        <p:nvPicPr>
          <p:cNvPr id="5" name="Picture 4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279" y="9058325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68"/>
          <p:cNvSpPr/>
          <p:nvPr/>
        </p:nvSpPr>
        <p:spPr>
          <a:xfrm>
            <a:off x="1271587" y="893995"/>
            <a:ext cx="11001375" cy="21273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8575" tIns="28575" rIns="28575" bIns="28575">
            <a:noAutofit/>
          </a:bodyPr>
          <a:lstStyle>
            <a:lvl1pPr algn="r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l"/>
            <a:r>
              <a:rPr lang="ru-RU" sz="6000" dirty="0" smtClean="0"/>
              <a:t>Дальнейшие планы</a:t>
            </a:r>
            <a:endParaRPr lang="ru-RU" sz="4000" dirty="0" smtClean="0"/>
          </a:p>
          <a:p>
            <a:pPr algn="l"/>
            <a:endParaRPr lang="ru-RU" sz="4000" dirty="0"/>
          </a:p>
          <a:p>
            <a:pPr algn="l"/>
            <a:r>
              <a:rPr lang="ru-RU" sz="4000" b="0" dirty="0"/>
              <a:t>⠙⠁⠇⠾⠝⠑⠯⠱⠊⠑ ⠏⠇⠁⠝⠮</a:t>
            </a:r>
            <a:endParaRPr sz="4000" dirty="0"/>
          </a:p>
        </p:txBody>
      </p:sp>
      <p:sp>
        <p:nvSpPr>
          <p:cNvPr id="48" name="Shape 71"/>
          <p:cNvSpPr/>
          <p:nvPr/>
        </p:nvSpPr>
        <p:spPr>
          <a:xfrm>
            <a:off x="1271587" y="1838979"/>
            <a:ext cx="5747778" cy="0"/>
          </a:xfrm>
          <a:prstGeom prst="line">
            <a:avLst/>
          </a:prstGeom>
          <a:ln w="76200">
            <a:solidFill>
              <a:srgbClr val="0070C0"/>
            </a:solidFill>
            <a:miter lim="400000"/>
          </a:ln>
        </p:spPr>
        <p:txBody>
          <a:bodyPr lIns="28575" tIns="28575" rIns="28575" bIns="28575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50"/>
          </a:p>
        </p:txBody>
      </p:sp>
      <p:grpSp>
        <p:nvGrpSpPr>
          <p:cNvPr id="3" name="Группа 2"/>
          <p:cNvGrpSpPr/>
          <p:nvPr/>
        </p:nvGrpSpPr>
        <p:grpSpPr>
          <a:xfrm>
            <a:off x="1797924" y="3035202"/>
            <a:ext cx="15372475" cy="4033261"/>
            <a:chOff x="1797924" y="3035202"/>
            <a:chExt cx="15372475" cy="4033261"/>
          </a:xfrm>
        </p:grpSpPr>
        <p:grpSp>
          <p:nvGrpSpPr>
            <p:cNvPr id="6" name="Группа 5"/>
            <p:cNvGrpSpPr/>
            <p:nvPr/>
          </p:nvGrpSpPr>
          <p:grpSpPr>
            <a:xfrm>
              <a:off x="1797924" y="3035202"/>
              <a:ext cx="15372475" cy="4033261"/>
              <a:chOff x="1505060" y="2946466"/>
              <a:chExt cx="15372475" cy="4033261"/>
            </a:xfrm>
          </p:grpSpPr>
          <p:grpSp>
            <p:nvGrpSpPr>
              <p:cNvPr id="29" name="Group 287"/>
              <p:cNvGrpSpPr/>
              <p:nvPr/>
            </p:nvGrpSpPr>
            <p:grpSpPr>
              <a:xfrm>
                <a:off x="1505060" y="3171861"/>
                <a:ext cx="3600000" cy="3600000"/>
                <a:chOff x="348271" y="0"/>
                <a:chExt cx="3878924" cy="3878923"/>
              </a:xfrm>
            </p:grpSpPr>
            <p:graphicFrame>
              <p:nvGraphicFramePr>
                <p:cNvPr id="30" name="Chart 280"/>
                <p:cNvGraphicFramePr/>
                <p:nvPr>
                  <p:extLst>
                    <p:ext uri="{D42A27DB-BD31-4B8C-83A1-F6EECF244321}">
                      <p14:modId xmlns:p14="http://schemas.microsoft.com/office/powerpoint/2010/main" val="2309910051"/>
                    </p:ext>
                  </p:extLst>
                </p:nvPr>
              </p:nvGraphicFramePr>
              <p:xfrm>
                <a:off x="348271" y="0"/>
                <a:ext cx="3878924" cy="387892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31" name="Shape 281"/>
                <p:cNvSpPr/>
                <p:nvPr/>
              </p:nvSpPr>
              <p:spPr>
                <a:xfrm>
                  <a:off x="685703" y="284925"/>
                  <a:ext cx="3249074" cy="3249072"/>
                </a:xfrm>
                <a:prstGeom prst="ellipse">
                  <a:avLst/>
                </a:prstGeom>
                <a:solidFill>
                  <a:srgbClr val="F4F5F7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28575" tIns="28575" rIns="28575" bIns="28575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2250"/>
                </a:p>
              </p:txBody>
            </p:sp>
            <p:sp>
              <p:nvSpPr>
                <p:cNvPr id="33" name="Shape 282"/>
                <p:cNvSpPr/>
                <p:nvPr/>
              </p:nvSpPr>
              <p:spPr>
                <a:xfrm>
                  <a:off x="1035190" y="656919"/>
                  <a:ext cx="2505087" cy="2505088"/>
                </a:xfrm>
                <a:prstGeom prst="ellipse">
                  <a:avLst/>
                </a:prstGeom>
                <a:solidFill>
                  <a:srgbClr val="39394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28575" tIns="28575" rIns="28575" bIns="28575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2250"/>
                </a:p>
              </p:txBody>
            </p:sp>
          </p:grpSp>
          <p:grpSp>
            <p:nvGrpSpPr>
              <p:cNvPr id="5" name="Группа 4"/>
              <p:cNvGrpSpPr/>
              <p:nvPr/>
            </p:nvGrpSpPr>
            <p:grpSpPr>
              <a:xfrm>
                <a:off x="6072187" y="4039605"/>
                <a:ext cx="2953471" cy="1808825"/>
                <a:chOff x="6049712" y="3750684"/>
                <a:chExt cx="2953471" cy="1808825"/>
              </a:xfrm>
              <a:solidFill>
                <a:srgbClr val="0070C0"/>
              </a:solidFill>
            </p:grpSpPr>
            <p:sp>
              <p:nvSpPr>
                <p:cNvPr id="4" name="Стрелка вправо 3"/>
                <p:cNvSpPr/>
                <p:nvPr/>
              </p:nvSpPr>
              <p:spPr>
                <a:xfrm rot="20622479">
                  <a:off x="6049712" y="3750684"/>
                  <a:ext cx="2946771" cy="360000"/>
                </a:xfrm>
                <a:prstGeom prst="rightArrow">
                  <a:avLst/>
                </a:prstGeom>
                <a:grpFill/>
                <a:ln w="3175" cap="flat">
                  <a:solidFill>
                    <a:srgbClr val="0070C0"/>
                  </a:solidFill>
                  <a:miter lim="400000"/>
                </a:ln>
                <a:effectLst>
                  <a:outerShdw blurRad="12700" dist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8100" tIns="38100" rIns="38100" bIns="381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58" name="Стрелка вправо 57"/>
                <p:cNvSpPr/>
                <p:nvPr/>
              </p:nvSpPr>
              <p:spPr>
                <a:xfrm rot="866859">
                  <a:off x="6061866" y="5199509"/>
                  <a:ext cx="2941317" cy="360000"/>
                </a:xfrm>
                <a:prstGeom prst="rightArrow">
                  <a:avLst/>
                </a:prstGeom>
                <a:grpFill/>
                <a:ln w="3175" cap="flat">
                  <a:solidFill>
                    <a:srgbClr val="0070C0"/>
                  </a:solidFill>
                  <a:miter lim="400000"/>
                </a:ln>
                <a:effectLst>
                  <a:outerShdw blurRad="12700" dist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8100" tIns="38100" rIns="38100" bIns="381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endParaRPr>
                </a:p>
              </p:txBody>
            </p:sp>
          </p:grpSp>
          <p:sp>
            <p:nvSpPr>
              <p:cNvPr id="66" name="Shape 68"/>
              <p:cNvSpPr/>
              <p:nvPr/>
            </p:nvSpPr>
            <p:spPr>
              <a:xfrm>
                <a:off x="10004938" y="2946466"/>
                <a:ext cx="6872597" cy="1540132"/>
              </a:xfrm>
              <a:prstGeom prst="rect">
                <a:avLst/>
              </a:prstGeom>
              <a:ln w="76200">
                <a:solidFill>
                  <a:srgbClr val="FF9B09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28575" tIns="28575" rIns="28575" bIns="28575" anchor="ctr" anchorCtr="1">
                <a:noAutofit/>
              </a:bodyPr>
              <a:lstStyle>
                <a:lvl1pPr algn="r">
                  <a:lnSpc>
                    <a:spcPct val="80000"/>
                  </a:lnSpc>
                  <a:defRPr sz="10000" b="1">
                    <a:solidFill>
                      <a:srgbClr val="393941"/>
                    </a:solidFill>
                    <a:latin typeface="Montserrat-SemiBold"/>
                    <a:ea typeface="Montserrat-SemiBold"/>
                    <a:cs typeface="Montserrat-SemiBold"/>
                    <a:sym typeface="Montserrat-SemiBold"/>
                  </a:defRPr>
                </a:lvl1pPr>
              </a:lstStyle>
              <a:p>
                <a:pPr marL="72000" algn="l">
                  <a:lnSpc>
                    <a:spcPct val="100000"/>
                  </a:lnSpc>
                </a:pPr>
                <a:r>
                  <a:rPr lang="ru-RU" sz="4400" b="0" dirty="0" smtClean="0"/>
                  <a:t>Описать тестовые уроки обучения в </a:t>
                </a:r>
                <a:r>
                  <a:rPr lang="en-US" sz="4400" b="0" dirty="0" smtClean="0"/>
                  <a:t>XML-</a:t>
                </a:r>
                <a:r>
                  <a:rPr lang="ru-RU" sz="4400" b="0" dirty="0" smtClean="0"/>
                  <a:t>формате</a:t>
                </a:r>
                <a:endParaRPr sz="2000" b="0" dirty="0"/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10004939" y="5439595"/>
                <a:ext cx="6872596" cy="1540132"/>
              </a:xfrm>
              <a:prstGeom prst="rect">
                <a:avLst/>
              </a:prstGeom>
              <a:ln w="76200">
                <a:solidFill>
                  <a:srgbClr val="FF9B09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28575" tIns="28575" rIns="28575" bIns="28575" anchor="ctr" anchorCtr="1">
                <a:noAutofit/>
              </a:bodyPr>
              <a:lstStyle>
                <a:lvl1pPr algn="r">
                  <a:lnSpc>
                    <a:spcPct val="80000"/>
                  </a:lnSpc>
                  <a:defRPr sz="10000" b="1">
                    <a:solidFill>
                      <a:srgbClr val="393941"/>
                    </a:solidFill>
                    <a:latin typeface="Montserrat-SemiBold"/>
                    <a:ea typeface="Montserrat-SemiBold"/>
                    <a:cs typeface="Montserrat-SemiBold"/>
                    <a:sym typeface="Montserrat-SemiBold"/>
                  </a:defRPr>
                </a:lvl1pPr>
              </a:lstStyle>
              <a:p>
                <a:pPr marL="72000" algn="l">
                  <a:lnSpc>
                    <a:spcPct val="100000"/>
                  </a:lnSpc>
                </a:pPr>
                <a:r>
                  <a:rPr lang="ru-RU" sz="4400" b="0" dirty="0" smtClean="0"/>
                  <a:t>Реализовать пошаговое прохождение уроков</a:t>
                </a:r>
                <a:endParaRPr sz="2000" b="0" dirty="0"/>
              </a:p>
            </p:txBody>
          </p:sp>
        </p:grpSp>
        <p:sp>
          <p:nvSpPr>
            <p:cNvPr id="41" name="Google Shape;13284;p65"/>
            <p:cNvSpPr/>
            <p:nvPr/>
          </p:nvSpPr>
          <p:spPr>
            <a:xfrm>
              <a:off x="2982522" y="4509711"/>
              <a:ext cx="1306907" cy="1046086"/>
            </a:xfrm>
            <a:custGeom>
              <a:avLst/>
              <a:gdLst/>
              <a:ahLst/>
              <a:cxnLst/>
              <a:rect l="l" t="t" r="r" b="b"/>
              <a:pathLst>
                <a:path w="11967" h="9809" extrusionOk="0">
                  <a:moveTo>
                    <a:pt x="8309" y="358"/>
                  </a:moveTo>
                  <a:cubicBezTo>
                    <a:pt x="8940" y="358"/>
                    <a:pt x="9663" y="469"/>
                    <a:pt x="10418" y="796"/>
                  </a:cubicBezTo>
                  <a:lnTo>
                    <a:pt x="10418" y="7796"/>
                  </a:lnTo>
                  <a:cubicBezTo>
                    <a:pt x="9723" y="7513"/>
                    <a:pt x="8997" y="7381"/>
                    <a:pt x="8289" y="7381"/>
                  </a:cubicBezTo>
                  <a:cubicBezTo>
                    <a:pt x="7542" y="7381"/>
                    <a:pt x="6816" y="7527"/>
                    <a:pt x="6168" y="7796"/>
                  </a:cubicBezTo>
                  <a:lnTo>
                    <a:pt x="6168" y="796"/>
                  </a:lnTo>
                  <a:cubicBezTo>
                    <a:pt x="6430" y="676"/>
                    <a:pt x="7238" y="358"/>
                    <a:pt x="8309" y="358"/>
                  </a:cubicBezTo>
                  <a:close/>
                  <a:moveTo>
                    <a:pt x="3700" y="358"/>
                  </a:moveTo>
                  <a:cubicBezTo>
                    <a:pt x="4458" y="358"/>
                    <a:pt x="5191" y="513"/>
                    <a:pt x="5823" y="796"/>
                  </a:cubicBezTo>
                  <a:cubicBezTo>
                    <a:pt x="5811" y="1677"/>
                    <a:pt x="5811" y="6761"/>
                    <a:pt x="5811" y="7796"/>
                  </a:cubicBezTo>
                  <a:cubicBezTo>
                    <a:pt x="5418" y="7642"/>
                    <a:pt x="4656" y="7392"/>
                    <a:pt x="3668" y="7392"/>
                  </a:cubicBezTo>
                  <a:cubicBezTo>
                    <a:pt x="2929" y="7392"/>
                    <a:pt x="2215" y="7523"/>
                    <a:pt x="1548" y="7808"/>
                  </a:cubicBezTo>
                  <a:lnTo>
                    <a:pt x="1548" y="3867"/>
                  </a:lnTo>
                  <a:cubicBezTo>
                    <a:pt x="1548" y="3760"/>
                    <a:pt x="1477" y="3689"/>
                    <a:pt x="1370" y="3689"/>
                  </a:cubicBezTo>
                  <a:cubicBezTo>
                    <a:pt x="1262" y="3689"/>
                    <a:pt x="1191" y="3760"/>
                    <a:pt x="1191" y="3867"/>
                  </a:cubicBezTo>
                  <a:lnTo>
                    <a:pt x="1191" y="7987"/>
                  </a:lnTo>
                  <a:cubicBezTo>
                    <a:pt x="1191" y="8118"/>
                    <a:pt x="1298" y="8225"/>
                    <a:pt x="1429" y="8225"/>
                  </a:cubicBezTo>
                  <a:cubicBezTo>
                    <a:pt x="1465" y="8225"/>
                    <a:pt x="1489" y="8225"/>
                    <a:pt x="1524" y="8213"/>
                  </a:cubicBezTo>
                  <a:cubicBezTo>
                    <a:pt x="2203" y="7916"/>
                    <a:pt x="2917" y="7761"/>
                    <a:pt x="3656" y="7761"/>
                  </a:cubicBezTo>
                  <a:cubicBezTo>
                    <a:pt x="4715" y="7761"/>
                    <a:pt x="5537" y="8070"/>
                    <a:pt x="5799" y="8189"/>
                  </a:cubicBezTo>
                  <a:lnTo>
                    <a:pt x="5799" y="8606"/>
                  </a:lnTo>
                  <a:lnTo>
                    <a:pt x="417" y="8606"/>
                  </a:lnTo>
                  <a:cubicBezTo>
                    <a:pt x="381" y="8606"/>
                    <a:pt x="358" y="8582"/>
                    <a:pt x="358" y="8547"/>
                  </a:cubicBezTo>
                  <a:lnTo>
                    <a:pt x="358" y="1248"/>
                  </a:lnTo>
                  <a:cubicBezTo>
                    <a:pt x="358" y="1212"/>
                    <a:pt x="381" y="1188"/>
                    <a:pt x="417" y="1188"/>
                  </a:cubicBezTo>
                  <a:lnTo>
                    <a:pt x="1203" y="1188"/>
                  </a:lnTo>
                  <a:lnTo>
                    <a:pt x="1203" y="3153"/>
                  </a:lnTo>
                  <a:cubicBezTo>
                    <a:pt x="1203" y="3248"/>
                    <a:pt x="1274" y="3332"/>
                    <a:pt x="1382" y="3332"/>
                  </a:cubicBezTo>
                  <a:cubicBezTo>
                    <a:pt x="1489" y="3332"/>
                    <a:pt x="1560" y="3248"/>
                    <a:pt x="1560" y="3153"/>
                  </a:cubicBezTo>
                  <a:lnTo>
                    <a:pt x="1560" y="796"/>
                  </a:lnTo>
                  <a:cubicBezTo>
                    <a:pt x="2253" y="495"/>
                    <a:pt x="2987" y="358"/>
                    <a:pt x="3700" y="358"/>
                  </a:cubicBezTo>
                  <a:close/>
                  <a:moveTo>
                    <a:pt x="6608" y="7987"/>
                  </a:moveTo>
                  <a:lnTo>
                    <a:pt x="6608" y="9249"/>
                  </a:lnTo>
                  <a:lnTo>
                    <a:pt x="6501" y="9166"/>
                  </a:lnTo>
                  <a:cubicBezTo>
                    <a:pt x="6471" y="9136"/>
                    <a:pt x="6430" y="9121"/>
                    <a:pt x="6390" y="9121"/>
                  </a:cubicBezTo>
                  <a:cubicBezTo>
                    <a:pt x="6349" y="9121"/>
                    <a:pt x="6311" y="9136"/>
                    <a:pt x="6287" y="9166"/>
                  </a:cubicBezTo>
                  <a:lnTo>
                    <a:pt x="6168" y="9261"/>
                  </a:lnTo>
                  <a:lnTo>
                    <a:pt x="6168" y="8166"/>
                  </a:lnTo>
                  <a:cubicBezTo>
                    <a:pt x="6251" y="8118"/>
                    <a:pt x="6418" y="8058"/>
                    <a:pt x="6608" y="7987"/>
                  </a:cubicBezTo>
                  <a:close/>
                  <a:moveTo>
                    <a:pt x="8273" y="0"/>
                  </a:moveTo>
                  <a:cubicBezTo>
                    <a:pt x="7438" y="0"/>
                    <a:pt x="6643" y="178"/>
                    <a:pt x="5989" y="486"/>
                  </a:cubicBezTo>
                  <a:cubicBezTo>
                    <a:pt x="5715" y="367"/>
                    <a:pt x="4858" y="10"/>
                    <a:pt x="3668" y="10"/>
                  </a:cubicBezTo>
                  <a:cubicBezTo>
                    <a:pt x="2858" y="10"/>
                    <a:pt x="2072" y="176"/>
                    <a:pt x="1322" y="510"/>
                  </a:cubicBezTo>
                  <a:cubicBezTo>
                    <a:pt x="1143" y="593"/>
                    <a:pt x="1191" y="796"/>
                    <a:pt x="1191" y="843"/>
                  </a:cubicBezTo>
                  <a:lnTo>
                    <a:pt x="405" y="843"/>
                  </a:lnTo>
                  <a:cubicBezTo>
                    <a:pt x="179" y="843"/>
                    <a:pt x="0" y="1022"/>
                    <a:pt x="0" y="1248"/>
                  </a:cubicBezTo>
                  <a:lnTo>
                    <a:pt x="0" y="8535"/>
                  </a:lnTo>
                  <a:cubicBezTo>
                    <a:pt x="0" y="8761"/>
                    <a:pt x="179" y="8939"/>
                    <a:pt x="405" y="8939"/>
                  </a:cubicBezTo>
                  <a:lnTo>
                    <a:pt x="5811" y="8939"/>
                  </a:lnTo>
                  <a:lnTo>
                    <a:pt x="5811" y="9630"/>
                  </a:lnTo>
                  <a:cubicBezTo>
                    <a:pt x="5811" y="9740"/>
                    <a:pt x="5889" y="9808"/>
                    <a:pt x="5977" y="9808"/>
                  </a:cubicBezTo>
                  <a:cubicBezTo>
                    <a:pt x="6013" y="9808"/>
                    <a:pt x="6050" y="9797"/>
                    <a:pt x="6084" y="9773"/>
                  </a:cubicBezTo>
                  <a:lnTo>
                    <a:pt x="6382" y="9535"/>
                  </a:lnTo>
                  <a:cubicBezTo>
                    <a:pt x="6656" y="9737"/>
                    <a:pt x="6668" y="9809"/>
                    <a:pt x="6787" y="9809"/>
                  </a:cubicBezTo>
                  <a:cubicBezTo>
                    <a:pt x="6894" y="9809"/>
                    <a:pt x="6966" y="9737"/>
                    <a:pt x="6966" y="9630"/>
                  </a:cubicBezTo>
                  <a:lnTo>
                    <a:pt x="6966" y="8939"/>
                  </a:lnTo>
                  <a:lnTo>
                    <a:pt x="9335" y="8939"/>
                  </a:lnTo>
                  <a:cubicBezTo>
                    <a:pt x="9442" y="8939"/>
                    <a:pt x="9513" y="8856"/>
                    <a:pt x="9513" y="8761"/>
                  </a:cubicBezTo>
                  <a:cubicBezTo>
                    <a:pt x="9513" y="8654"/>
                    <a:pt x="9442" y="8582"/>
                    <a:pt x="9335" y="8582"/>
                  </a:cubicBezTo>
                  <a:lnTo>
                    <a:pt x="6966" y="8582"/>
                  </a:lnTo>
                  <a:lnTo>
                    <a:pt x="6966" y="7892"/>
                  </a:lnTo>
                  <a:cubicBezTo>
                    <a:pt x="7400" y="7783"/>
                    <a:pt x="7847" y="7728"/>
                    <a:pt x="8295" y="7728"/>
                  </a:cubicBezTo>
                  <a:cubicBezTo>
                    <a:pt x="9025" y="7728"/>
                    <a:pt x="9760" y="7875"/>
                    <a:pt x="10454" y="8177"/>
                  </a:cubicBezTo>
                  <a:cubicBezTo>
                    <a:pt x="10483" y="8192"/>
                    <a:pt x="10514" y="8199"/>
                    <a:pt x="10544" y="8199"/>
                  </a:cubicBezTo>
                  <a:cubicBezTo>
                    <a:pt x="10662" y="8199"/>
                    <a:pt x="10776" y="8096"/>
                    <a:pt x="10776" y="7963"/>
                  </a:cubicBezTo>
                  <a:lnTo>
                    <a:pt x="10776" y="1177"/>
                  </a:lnTo>
                  <a:lnTo>
                    <a:pt x="11561" y="1177"/>
                  </a:lnTo>
                  <a:cubicBezTo>
                    <a:pt x="11597" y="1177"/>
                    <a:pt x="11621" y="1212"/>
                    <a:pt x="11621" y="1236"/>
                  </a:cubicBezTo>
                  <a:lnTo>
                    <a:pt x="11621" y="8535"/>
                  </a:lnTo>
                  <a:cubicBezTo>
                    <a:pt x="11621" y="8570"/>
                    <a:pt x="11597" y="8594"/>
                    <a:pt x="11561" y="8594"/>
                  </a:cubicBezTo>
                  <a:lnTo>
                    <a:pt x="10049" y="8594"/>
                  </a:lnTo>
                  <a:cubicBezTo>
                    <a:pt x="9942" y="8594"/>
                    <a:pt x="9871" y="8666"/>
                    <a:pt x="9871" y="8773"/>
                  </a:cubicBezTo>
                  <a:cubicBezTo>
                    <a:pt x="9871" y="8880"/>
                    <a:pt x="9942" y="8951"/>
                    <a:pt x="10049" y="8951"/>
                  </a:cubicBezTo>
                  <a:lnTo>
                    <a:pt x="11561" y="8951"/>
                  </a:lnTo>
                  <a:cubicBezTo>
                    <a:pt x="11788" y="8951"/>
                    <a:pt x="11966" y="8773"/>
                    <a:pt x="11966" y="8547"/>
                  </a:cubicBezTo>
                  <a:lnTo>
                    <a:pt x="11966" y="1236"/>
                  </a:lnTo>
                  <a:cubicBezTo>
                    <a:pt x="11954" y="998"/>
                    <a:pt x="11776" y="831"/>
                    <a:pt x="11549" y="831"/>
                  </a:cubicBezTo>
                  <a:lnTo>
                    <a:pt x="10764" y="831"/>
                  </a:lnTo>
                  <a:cubicBezTo>
                    <a:pt x="10752" y="784"/>
                    <a:pt x="10811" y="581"/>
                    <a:pt x="10633" y="498"/>
                  </a:cubicBezTo>
                  <a:cubicBezTo>
                    <a:pt x="9864" y="154"/>
                    <a:pt x="9051" y="0"/>
                    <a:pt x="8273" y="0"/>
                  </a:cubicBezTo>
                  <a:close/>
                </a:path>
              </a:pathLst>
            </a:custGeom>
            <a:solidFill>
              <a:srgbClr val="657E93"/>
            </a:solidFill>
            <a:ln w="19050"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Группа 1"/>
          <p:cNvGrpSpPr/>
          <p:nvPr/>
        </p:nvGrpSpPr>
        <p:grpSpPr>
          <a:xfrm>
            <a:off x="1797924" y="8242705"/>
            <a:ext cx="15372475" cy="4033261"/>
            <a:chOff x="1797924" y="8242705"/>
            <a:chExt cx="15372475" cy="4033261"/>
          </a:xfrm>
        </p:grpSpPr>
        <p:grpSp>
          <p:nvGrpSpPr>
            <p:cNvPr id="7" name="Группа 6"/>
            <p:cNvGrpSpPr/>
            <p:nvPr/>
          </p:nvGrpSpPr>
          <p:grpSpPr>
            <a:xfrm>
              <a:off x="1797924" y="8242705"/>
              <a:ext cx="15372475" cy="4033261"/>
              <a:chOff x="1505060" y="7980738"/>
              <a:chExt cx="15372475" cy="4033261"/>
            </a:xfrm>
          </p:grpSpPr>
          <p:grpSp>
            <p:nvGrpSpPr>
              <p:cNvPr id="35" name="Group 287"/>
              <p:cNvGrpSpPr/>
              <p:nvPr/>
            </p:nvGrpSpPr>
            <p:grpSpPr>
              <a:xfrm>
                <a:off x="1505060" y="8276155"/>
                <a:ext cx="3600000" cy="3600000"/>
                <a:chOff x="348271" y="0"/>
                <a:chExt cx="3878924" cy="3878923"/>
              </a:xfrm>
            </p:grpSpPr>
            <p:graphicFrame>
              <p:nvGraphicFramePr>
                <p:cNvPr id="36" name="Chart 280"/>
                <p:cNvGraphicFramePr/>
                <p:nvPr>
                  <p:extLst>
                    <p:ext uri="{D42A27DB-BD31-4B8C-83A1-F6EECF244321}">
                      <p14:modId xmlns:p14="http://schemas.microsoft.com/office/powerpoint/2010/main" val="3056000712"/>
                    </p:ext>
                  </p:extLst>
                </p:nvPr>
              </p:nvGraphicFramePr>
              <p:xfrm>
                <a:off x="348271" y="0"/>
                <a:ext cx="3878924" cy="387892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sp>
              <p:nvSpPr>
                <p:cNvPr id="37" name="Shape 281"/>
                <p:cNvSpPr/>
                <p:nvPr/>
              </p:nvSpPr>
              <p:spPr>
                <a:xfrm>
                  <a:off x="663196" y="314925"/>
                  <a:ext cx="3249074" cy="3249073"/>
                </a:xfrm>
                <a:prstGeom prst="ellipse">
                  <a:avLst/>
                </a:prstGeom>
                <a:solidFill>
                  <a:srgbClr val="F4F5F7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28575" tIns="28575" rIns="28575" bIns="28575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2250"/>
                </a:p>
              </p:txBody>
            </p:sp>
            <p:sp>
              <p:nvSpPr>
                <p:cNvPr id="39" name="Shape 282"/>
                <p:cNvSpPr/>
                <p:nvPr/>
              </p:nvSpPr>
              <p:spPr>
                <a:xfrm>
                  <a:off x="1035190" y="656919"/>
                  <a:ext cx="2505087" cy="2505088"/>
                </a:xfrm>
                <a:prstGeom prst="ellipse">
                  <a:avLst/>
                </a:prstGeom>
                <a:solidFill>
                  <a:srgbClr val="39394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28575" tIns="28575" rIns="28575" bIns="28575" numCol="1" anchor="ctr">
                  <a:noAutofit/>
                </a:bodyPr>
                <a:lstStyle/>
                <a:p>
                  <a:pPr algn="ctr">
                    <a:defRPr sz="30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2250"/>
                </a:p>
              </p:txBody>
            </p:sp>
          </p:grpSp>
          <p:sp>
            <p:nvSpPr>
              <p:cNvPr id="65" name="Shape 68"/>
              <p:cNvSpPr/>
              <p:nvPr/>
            </p:nvSpPr>
            <p:spPr>
              <a:xfrm>
                <a:off x="10004939" y="10473867"/>
                <a:ext cx="6872596" cy="1540132"/>
              </a:xfrm>
              <a:prstGeom prst="rect">
                <a:avLst/>
              </a:prstGeom>
              <a:ln w="76200">
                <a:solidFill>
                  <a:srgbClr val="FF9B09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28575" tIns="28575" rIns="28575" bIns="28575" anchor="ctr" anchorCtr="1">
                <a:noAutofit/>
              </a:bodyPr>
              <a:lstStyle>
                <a:lvl1pPr algn="r">
                  <a:lnSpc>
                    <a:spcPct val="80000"/>
                  </a:lnSpc>
                  <a:defRPr sz="10000" b="1">
                    <a:solidFill>
                      <a:srgbClr val="393941"/>
                    </a:solidFill>
                    <a:latin typeface="Montserrat-SemiBold"/>
                    <a:ea typeface="Montserrat-SemiBold"/>
                    <a:cs typeface="Montserrat-SemiBold"/>
                    <a:sym typeface="Montserrat-SemiBold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ru-RU" sz="4400" b="0" dirty="0" smtClean="0"/>
                  <a:t>Практика всех символов или только изученных</a:t>
                </a:r>
                <a:endParaRPr sz="2000" b="0" dirty="0"/>
              </a:p>
            </p:txBody>
          </p:sp>
          <p:sp>
            <p:nvSpPr>
              <p:cNvPr id="67" name="Shape 68"/>
              <p:cNvSpPr/>
              <p:nvPr/>
            </p:nvSpPr>
            <p:spPr>
              <a:xfrm>
                <a:off x="10004939" y="7980738"/>
                <a:ext cx="6872596" cy="1540132"/>
              </a:xfrm>
              <a:prstGeom prst="rect">
                <a:avLst/>
              </a:prstGeom>
              <a:ln w="76200">
                <a:solidFill>
                  <a:srgbClr val="FF9B09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28575" tIns="28575" rIns="28575" bIns="28575" anchor="ctr" anchorCtr="1">
                <a:noAutofit/>
              </a:bodyPr>
              <a:lstStyle>
                <a:lvl1pPr algn="r">
                  <a:lnSpc>
                    <a:spcPct val="80000"/>
                  </a:lnSpc>
                  <a:defRPr sz="10000" b="1">
                    <a:solidFill>
                      <a:srgbClr val="393941"/>
                    </a:solidFill>
                    <a:latin typeface="Montserrat-SemiBold"/>
                    <a:ea typeface="Montserrat-SemiBold"/>
                    <a:cs typeface="Montserrat-SemiBold"/>
                    <a:sym typeface="Montserrat-SemiBold"/>
                  </a:defRPr>
                </a:lvl1pPr>
              </a:lstStyle>
              <a:p>
                <a:pPr algn="l">
                  <a:lnSpc>
                    <a:spcPct val="100000"/>
                  </a:lnSpc>
                </a:pPr>
                <a:r>
                  <a:rPr lang="ru-RU" sz="4400" b="0" dirty="0" smtClean="0"/>
                  <a:t>Ограничение количества практикуемых символов</a:t>
                </a:r>
                <a:endParaRPr sz="2000" b="0" dirty="0"/>
              </a:p>
            </p:txBody>
          </p:sp>
          <p:grpSp>
            <p:nvGrpSpPr>
              <p:cNvPr id="69" name="Группа 68"/>
              <p:cNvGrpSpPr/>
              <p:nvPr/>
            </p:nvGrpSpPr>
            <p:grpSpPr>
              <a:xfrm>
                <a:off x="6056819" y="9171742"/>
                <a:ext cx="2953471" cy="1808825"/>
                <a:chOff x="6049712" y="3750684"/>
                <a:chExt cx="2953471" cy="1808825"/>
              </a:xfrm>
              <a:solidFill>
                <a:srgbClr val="0070C0"/>
              </a:solidFill>
            </p:grpSpPr>
            <p:sp>
              <p:nvSpPr>
                <p:cNvPr id="70" name="Стрелка вправо 69"/>
                <p:cNvSpPr/>
                <p:nvPr/>
              </p:nvSpPr>
              <p:spPr>
                <a:xfrm rot="20622479">
                  <a:off x="6049712" y="3750684"/>
                  <a:ext cx="2946771" cy="360000"/>
                </a:xfrm>
                <a:prstGeom prst="rightArrow">
                  <a:avLst/>
                </a:prstGeom>
                <a:grpFill/>
                <a:ln w="3175" cap="flat">
                  <a:solidFill>
                    <a:srgbClr val="0070C0"/>
                  </a:solidFill>
                  <a:miter lim="400000"/>
                </a:ln>
                <a:effectLst>
                  <a:outerShdw blurRad="12700" dist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8100" tIns="38100" rIns="38100" bIns="381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71" name="Стрелка вправо 70"/>
                <p:cNvSpPr/>
                <p:nvPr/>
              </p:nvSpPr>
              <p:spPr>
                <a:xfrm rot="866859">
                  <a:off x="6061866" y="5199509"/>
                  <a:ext cx="2941317" cy="360000"/>
                </a:xfrm>
                <a:prstGeom prst="rightArrow">
                  <a:avLst/>
                </a:prstGeom>
                <a:grpFill/>
                <a:ln w="3175" cap="flat">
                  <a:solidFill>
                    <a:srgbClr val="0070C0"/>
                  </a:solidFill>
                  <a:miter lim="400000"/>
                </a:ln>
                <a:effectLst>
                  <a:outerShdw blurRad="12700" dist="127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8100" tIns="38100" rIns="38100" bIns="381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3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Helvetica Light"/>
                    <a:ea typeface="Helvetica Light"/>
                    <a:cs typeface="Helvetica Light"/>
                    <a:sym typeface="Helvetica Light"/>
                  </a:endParaRPr>
                </a:p>
              </p:txBody>
            </p:sp>
          </p:grpSp>
        </p:grpSp>
        <p:grpSp>
          <p:nvGrpSpPr>
            <p:cNvPr id="42" name="Google Shape;16165;p70"/>
            <p:cNvGrpSpPr/>
            <p:nvPr/>
          </p:nvGrpSpPr>
          <p:grpSpPr>
            <a:xfrm>
              <a:off x="2950769" y="9698994"/>
              <a:ext cx="1334912" cy="1222574"/>
              <a:chOff x="6069423" y="2891892"/>
              <a:chExt cx="362321" cy="364231"/>
            </a:xfrm>
          </p:grpSpPr>
          <p:sp>
            <p:nvSpPr>
              <p:cNvPr id="43" name="Google Shape;16166;p70"/>
              <p:cNvSpPr/>
              <p:nvPr/>
            </p:nvSpPr>
            <p:spPr>
              <a:xfrm>
                <a:off x="6069423" y="2891892"/>
                <a:ext cx="278958" cy="278958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8764" extrusionOk="0">
                    <a:moveTo>
                      <a:pt x="4120" y="1"/>
                    </a:moveTo>
                    <a:cubicBezTo>
                      <a:pt x="3858" y="1"/>
                      <a:pt x="3632" y="203"/>
                      <a:pt x="3572" y="453"/>
                    </a:cubicBezTo>
                    <a:lnTo>
                      <a:pt x="3406" y="1299"/>
                    </a:lnTo>
                    <a:cubicBezTo>
                      <a:pt x="3227" y="1358"/>
                      <a:pt x="3060" y="1418"/>
                      <a:pt x="2906" y="1513"/>
                    </a:cubicBezTo>
                    <a:lnTo>
                      <a:pt x="2191" y="1037"/>
                    </a:lnTo>
                    <a:cubicBezTo>
                      <a:pt x="2096" y="971"/>
                      <a:pt x="1987" y="940"/>
                      <a:pt x="1879" y="940"/>
                    </a:cubicBezTo>
                    <a:cubicBezTo>
                      <a:pt x="1732" y="940"/>
                      <a:pt x="1587" y="998"/>
                      <a:pt x="1477" y="1108"/>
                    </a:cubicBezTo>
                    <a:lnTo>
                      <a:pt x="1096" y="1477"/>
                    </a:lnTo>
                    <a:cubicBezTo>
                      <a:pt x="905" y="1668"/>
                      <a:pt x="882" y="1965"/>
                      <a:pt x="1024" y="2191"/>
                    </a:cubicBezTo>
                    <a:lnTo>
                      <a:pt x="1501" y="2906"/>
                    </a:lnTo>
                    <a:cubicBezTo>
                      <a:pt x="1417" y="3073"/>
                      <a:pt x="1358" y="3239"/>
                      <a:pt x="1298" y="3406"/>
                    </a:cubicBezTo>
                    <a:lnTo>
                      <a:pt x="441" y="3573"/>
                    </a:lnTo>
                    <a:cubicBezTo>
                      <a:pt x="179" y="3632"/>
                      <a:pt x="0" y="3858"/>
                      <a:pt x="0" y="4132"/>
                    </a:cubicBezTo>
                    <a:lnTo>
                      <a:pt x="0" y="4644"/>
                    </a:lnTo>
                    <a:cubicBezTo>
                      <a:pt x="0" y="4918"/>
                      <a:pt x="191" y="5132"/>
                      <a:pt x="441" y="5204"/>
                    </a:cubicBezTo>
                    <a:lnTo>
                      <a:pt x="1298" y="5359"/>
                    </a:lnTo>
                    <a:cubicBezTo>
                      <a:pt x="1358" y="5537"/>
                      <a:pt x="1417" y="5704"/>
                      <a:pt x="1501" y="5871"/>
                    </a:cubicBezTo>
                    <a:lnTo>
                      <a:pt x="1024" y="6585"/>
                    </a:lnTo>
                    <a:cubicBezTo>
                      <a:pt x="882" y="6811"/>
                      <a:pt x="905" y="7109"/>
                      <a:pt x="1096" y="7299"/>
                    </a:cubicBezTo>
                    <a:lnTo>
                      <a:pt x="1477" y="7668"/>
                    </a:lnTo>
                    <a:cubicBezTo>
                      <a:pt x="1587" y="7778"/>
                      <a:pt x="1732" y="7837"/>
                      <a:pt x="1879" y="7837"/>
                    </a:cubicBezTo>
                    <a:cubicBezTo>
                      <a:pt x="1987" y="7837"/>
                      <a:pt x="2096" y="7805"/>
                      <a:pt x="2191" y="7740"/>
                    </a:cubicBezTo>
                    <a:lnTo>
                      <a:pt x="2906" y="7264"/>
                    </a:lnTo>
                    <a:cubicBezTo>
                      <a:pt x="3060" y="7359"/>
                      <a:pt x="3227" y="7418"/>
                      <a:pt x="3406" y="7478"/>
                    </a:cubicBezTo>
                    <a:lnTo>
                      <a:pt x="3572" y="8323"/>
                    </a:lnTo>
                    <a:cubicBezTo>
                      <a:pt x="3632" y="8585"/>
                      <a:pt x="3858" y="8764"/>
                      <a:pt x="4120" y="8764"/>
                    </a:cubicBezTo>
                    <a:lnTo>
                      <a:pt x="4644" y="8764"/>
                    </a:lnTo>
                    <a:cubicBezTo>
                      <a:pt x="4906" y="8764"/>
                      <a:pt x="5132" y="8573"/>
                      <a:pt x="5192" y="8323"/>
                    </a:cubicBezTo>
                    <a:lnTo>
                      <a:pt x="5358" y="7478"/>
                    </a:lnTo>
                    <a:cubicBezTo>
                      <a:pt x="5489" y="7430"/>
                      <a:pt x="5620" y="7371"/>
                      <a:pt x="5763" y="7311"/>
                    </a:cubicBezTo>
                    <a:cubicBezTo>
                      <a:pt x="5846" y="7299"/>
                      <a:pt x="5894" y="7192"/>
                      <a:pt x="5846" y="7109"/>
                    </a:cubicBezTo>
                    <a:cubicBezTo>
                      <a:pt x="5812" y="7039"/>
                      <a:pt x="5751" y="6995"/>
                      <a:pt x="5684" y="6995"/>
                    </a:cubicBezTo>
                    <a:cubicBezTo>
                      <a:pt x="5659" y="6995"/>
                      <a:pt x="5634" y="7001"/>
                      <a:pt x="5608" y="7014"/>
                    </a:cubicBezTo>
                    <a:cubicBezTo>
                      <a:pt x="5465" y="7085"/>
                      <a:pt x="5311" y="7144"/>
                      <a:pt x="5144" y="7180"/>
                    </a:cubicBezTo>
                    <a:cubicBezTo>
                      <a:pt x="5084" y="7192"/>
                      <a:pt x="5025" y="7252"/>
                      <a:pt x="5013" y="7311"/>
                    </a:cubicBezTo>
                    <a:lnTo>
                      <a:pt x="4823" y="8264"/>
                    </a:lnTo>
                    <a:cubicBezTo>
                      <a:pt x="4811" y="8347"/>
                      <a:pt x="4715" y="8430"/>
                      <a:pt x="4632" y="8430"/>
                    </a:cubicBezTo>
                    <a:lnTo>
                      <a:pt x="4108" y="8430"/>
                    </a:lnTo>
                    <a:cubicBezTo>
                      <a:pt x="4013" y="8430"/>
                      <a:pt x="3930" y="8347"/>
                      <a:pt x="3918" y="8264"/>
                    </a:cubicBezTo>
                    <a:lnTo>
                      <a:pt x="3715" y="7311"/>
                    </a:lnTo>
                    <a:cubicBezTo>
                      <a:pt x="3703" y="7252"/>
                      <a:pt x="3656" y="7192"/>
                      <a:pt x="3584" y="7180"/>
                    </a:cubicBezTo>
                    <a:cubicBezTo>
                      <a:pt x="3358" y="7121"/>
                      <a:pt x="3156" y="7025"/>
                      <a:pt x="2965" y="6906"/>
                    </a:cubicBezTo>
                    <a:cubicBezTo>
                      <a:pt x="2935" y="6894"/>
                      <a:pt x="2900" y="6888"/>
                      <a:pt x="2864" y="6888"/>
                    </a:cubicBezTo>
                    <a:cubicBezTo>
                      <a:pt x="2828" y="6888"/>
                      <a:pt x="2792" y="6894"/>
                      <a:pt x="2763" y="6906"/>
                    </a:cubicBezTo>
                    <a:lnTo>
                      <a:pt x="1965" y="7442"/>
                    </a:lnTo>
                    <a:cubicBezTo>
                      <a:pt x="1934" y="7468"/>
                      <a:pt x="1894" y="7480"/>
                      <a:pt x="1854" y="7480"/>
                    </a:cubicBezTo>
                    <a:cubicBezTo>
                      <a:pt x="1802" y="7480"/>
                      <a:pt x="1749" y="7459"/>
                      <a:pt x="1715" y="7418"/>
                    </a:cubicBezTo>
                    <a:lnTo>
                      <a:pt x="1334" y="7049"/>
                    </a:lnTo>
                    <a:cubicBezTo>
                      <a:pt x="1263" y="6966"/>
                      <a:pt x="1263" y="6859"/>
                      <a:pt x="1310" y="6787"/>
                    </a:cubicBezTo>
                    <a:lnTo>
                      <a:pt x="1846" y="5990"/>
                    </a:lnTo>
                    <a:cubicBezTo>
                      <a:pt x="1882" y="5930"/>
                      <a:pt x="1882" y="5859"/>
                      <a:pt x="1846" y="5799"/>
                    </a:cubicBezTo>
                    <a:cubicBezTo>
                      <a:pt x="1727" y="5597"/>
                      <a:pt x="1655" y="5382"/>
                      <a:pt x="1572" y="5168"/>
                    </a:cubicBezTo>
                    <a:cubicBezTo>
                      <a:pt x="1560" y="5109"/>
                      <a:pt x="1501" y="5049"/>
                      <a:pt x="1441" y="5037"/>
                    </a:cubicBezTo>
                    <a:lnTo>
                      <a:pt x="489" y="4847"/>
                    </a:lnTo>
                    <a:cubicBezTo>
                      <a:pt x="393" y="4823"/>
                      <a:pt x="322" y="4739"/>
                      <a:pt x="322" y="4644"/>
                    </a:cubicBezTo>
                    <a:lnTo>
                      <a:pt x="322" y="4132"/>
                    </a:lnTo>
                    <a:cubicBezTo>
                      <a:pt x="322" y="4037"/>
                      <a:pt x="393" y="3954"/>
                      <a:pt x="489" y="3930"/>
                    </a:cubicBezTo>
                    <a:lnTo>
                      <a:pt x="1441" y="3739"/>
                    </a:lnTo>
                    <a:cubicBezTo>
                      <a:pt x="1501" y="3727"/>
                      <a:pt x="1560" y="3680"/>
                      <a:pt x="1572" y="3608"/>
                    </a:cubicBezTo>
                    <a:cubicBezTo>
                      <a:pt x="1632" y="3382"/>
                      <a:pt x="1727" y="3180"/>
                      <a:pt x="1846" y="2977"/>
                    </a:cubicBezTo>
                    <a:cubicBezTo>
                      <a:pt x="1870" y="2918"/>
                      <a:pt x="1870" y="2846"/>
                      <a:pt x="1846" y="2787"/>
                    </a:cubicBezTo>
                    <a:lnTo>
                      <a:pt x="1310" y="1989"/>
                    </a:lnTo>
                    <a:cubicBezTo>
                      <a:pt x="1251" y="1906"/>
                      <a:pt x="1263" y="1787"/>
                      <a:pt x="1334" y="1727"/>
                    </a:cubicBezTo>
                    <a:lnTo>
                      <a:pt x="1715" y="1358"/>
                    </a:lnTo>
                    <a:cubicBezTo>
                      <a:pt x="1754" y="1319"/>
                      <a:pt x="1804" y="1301"/>
                      <a:pt x="1854" y="1301"/>
                    </a:cubicBezTo>
                    <a:cubicBezTo>
                      <a:pt x="1894" y="1301"/>
                      <a:pt x="1933" y="1313"/>
                      <a:pt x="1965" y="1334"/>
                    </a:cubicBezTo>
                    <a:lnTo>
                      <a:pt x="2763" y="1870"/>
                    </a:lnTo>
                    <a:cubicBezTo>
                      <a:pt x="2792" y="1888"/>
                      <a:pt x="2828" y="1897"/>
                      <a:pt x="2864" y="1897"/>
                    </a:cubicBezTo>
                    <a:cubicBezTo>
                      <a:pt x="2900" y="1897"/>
                      <a:pt x="2935" y="1888"/>
                      <a:pt x="2965" y="1870"/>
                    </a:cubicBezTo>
                    <a:cubicBezTo>
                      <a:pt x="3156" y="1751"/>
                      <a:pt x="3382" y="1668"/>
                      <a:pt x="3584" y="1596"/>
                    </a:cubicBezTo>
                    <a:cubicBezTo>
                      <a:pt x="3644" y="1584"/>
                      <a:pt x="3703" y="1525"/>
                      <a:pt x="3715" y="1465"/>
                    </a:cubicBezTo>
                    <a:lnTo>
                      <a:pt x="3918" y="513"/>
                    </a:lnTo>
                    <a:cubicBezTo>
                      <a:pt x="3930" y="417"/>
                      <a:pt x="4013" y="346"/>
                      <a:pt x="4108" y="346"/>
                    </a:cubicBezTo>
                    <a:lnTo>
                      <a:pt x="4632" y="346"/>
                    </a:lnTo>
                    <a:cubicBezTo>
                      <a:pt x="4715" y="346"/>
                      <a:pt x="4811" y="417"/>
                      <a:pt x="4823" y="513"/>
                    </a:cubicBezTo>
                    <a:lnTo>
                      <a:pt x="5013" y="1465"/>
                    </a:lnTo>
                    <a:cubicBezTo>
                      <a:pt x="5025" y="1525"/>
                      <a:pt x="5073" y="1584"/>
                      <a:pt x="5144" y="1596"/>
                    </a:cubicBezTo>
                    <a:cubicBezTo>
                      <a:pt x="5370" y="1656"/>
                      <a:pt x="5585" y="1751"/>
                      <a:pt x="5775" y="1870"/>
                    </a:cubicBezTo>
                    <a:cubicBezTo>
                      <a:pt x="5805" y="1882"/>
                      <a:pt x="5838" y="1888"/>
                      <a:pt x="5870" y="1888"/>
                    </a:cubicBezTo>
                    <a:cubicBezTo>
                      <a:pt x="5903" y="1888"/>
                      <a:pt x="5936" y="1882"/>
                      <a:pt x="5966" y="1870"/>
                    </a:cubicBezTo>
                    <a:lnTo>
                      <a:pt x="6775" y="1334"/>
                    </a:lnTo>
                    <a:cubicBezTo>
                      <a:pt x="6806" y="1309"/>
                      <a:pt x="6846" y="1296"/>
                      <a:pt x="6886" y="1296"/>
                    </a:cubicBezTo>
                    <a:cubicBezTo>
                      <a:pt x="6938" y="1296"/>
                      <a:pt x="6991" y="1317"/>
                      <a:pt x="7025" y="1358"/>
                    </a:cubicBezTo>
                    <a:lnTo>
                      <a:pt x="7394" y="1727"/>
                    </a:lnTo>
                    <a:cubicBezTo>
                      <a:pt x="7466" y="1810"/>
                      <a:pt x="7466" y="1906"/>
                      <a:pt x="7430" y="1989"/>
                    </a:cubicBezTo>
                    <a:lnTo>
                      <a:pt x="6894" y="2787"/>
                    </a:lnTo>
                    <a:cubicBezTo>
                      <a:pt x="6847" y="2846"/>
                      <a:pt x="6847" y="2918"/>
                      <a:pt x="6894" y="2977"/>
                    </a:cubicBezTo>
                    <a:cubicBezTo>
                      <a:pt x="7013" y="3180"/>
                      <a:pt x="7085" y="3394"/>
                      <a:pt x="7156" y="3608"/>
                    </a:cubicBezTo>
                    <a:cubicBezTo>
                      <a:pt x="7168" y="3668"/>
                      <a:pt x="7228" y="3727"/>
                      <a:pt x="7287" y="3739"/>
                    </a:cubicBezTo>
                    <a:lnTo>
                      <a:pt x="8240" y="3930"/>
                    </a:lnTo>
                    <a:cubicBezTo>
                      <a:pt x="8335" y="3954"/>
                      <a:pt x="8406" y="4037"/>
                      <a:pt x="8406" y="4132"/>
                    </a:cubicBezTo>
                    <a:lnTo>
                      <a:pt x="8406" y="4644"/>
                    </a:lnTo>
                    <a:cubicBezTo>
                      <a:pt x="8406" y="4739"/>
                      <a:pt x="8335" y="4823"/>
                      <a:pt x="8240" y="4847"/>
                    </a:cubicBezTo>
                    <a:lnTo>
                      <a:pt x="7287" y="5037"/>
                    </a:lnTo>
                    <a:cubicBezTo>
                      <a:pt x="7228" y="5049"/>
                      <a:pt x="7168" y="5097"/>
                      <a:pt x="7156" y="5168"/>
                    </a:cubicBezTo>
                    <a:cubicBezTo>
                      <a:pt x="7109" y="5335"/>
                      <a:pt x="7049" y="5478"/>
                      <a:pt x="6978" y="5632"/>
                    </a:cubicBezTo>
                    <a:cubicBezTo>
                      <a:pt x="6930" y="5716"/>
                      <a:pt x="6978" y="5823"/>
                      <a:pt x="7073" y="5871"/>
                    </a:cubicBezTo>
                    <a:cubicBezTo>
                      <a:pt x="7095" y="5883"/>
                      <a:pt x="7119" y="5889"/>
                      <a:pt x="7143" y="5889"/>
                    </a:cubicBezTo>
                    <a:cubicBezTo>
                      <a:pt x="7209" y="5889"/>
                      <a:pt x="7276" y="5845"/>
                      <a:pt x="7311" y="5775"/>
                    </a:cubicBezTo>
                    <a:cubicBezTo>
                      <a:pt x="7370" y="5644"/>
                      <a:pt x="7430" y="5513"/>
                      <a:pt x="7466" y="5359"/>
                    </a:cubicBezTo>
                    <a:lnTo>
                      <a:pt x="8323" y="5204"/>
                    </a:lnTo>
                    <a:cubicBezTo>
                      <a:pt x="8585" y="5144"/>
                      <a:pt x="8763" y="4918"/>
                      <a:pt x="8763" y="4644"/>
                    </a:cubicBezTo>
                    <a:lnTo>
                      <a:pt x="8763" y="4132"/>
                    </a:lnTo>
                    <a:cubicBezTo>
                      <a:pt x="8763" y="3858"/>
                      <a:pt x="8573" y="3632"/>
                      <a:pt x="8323" y="3573"/>
                    </a:cubicBezTo>
                    <a:lnTo>
                      <a:pt x="7466" y="3406"/>
                    </a:lnTo>
                    <a:cubicBezTo>
                      <a:pt x="7406" y="3227"/>
                      <a:pt x="7347" y="3073"/>
                      <a:pt x="7263" y="2906"/>
                    </a:cubicBezTo>
                    <a:lnTo>
                      <a:pt x="7740" y="2191"/>
                    </a:lnTo>
                    <a:cubicBezTo>
                      <a:pt x="7882" y="1965"/>
                      <a:pt x="7859" y="1668"/>
                      <a:pt x="7668" y="1477"/>
                    </a:cubicBezTo>
                    <a:lnTo>
                      <a:pt x="7287" y="1108"/>
                    </a:lnTo>
                    <a:cubicBezTo>
                      <a:pt x="7177" y="998"/>
                      <a:pt x="7032" y="940"/>
                      <a:pt x="6885" y="940"/>
                    </a:cubicBezTo>
                    <a:cubicBezTo>
                      <a:pt x="6777" y="940"/>
                      <a:pt x="6668" y="971"/>
                      <a:pt x="6573" y="1037"/>
                    </a:cubicBezTo>
                    <a:lnTo>
                      <a:pt x="5858" y="1513"/>
                    </a:lnTo>
                    <a:cubicBezTo>
                      <a:pt x="5704" y="1418"/>
                      <a:pt x="5537" y="1358"/>
                      <a:pt x="5358" y="1299"/>
                    </a:cubicBezTo>
                    <a:lnTo>
                      <a:pt x="5192" y="453"/>
                    </a:lnTo>
                    <a:cubicBezTo>
                      <a:pt x="5132" y="179"/>
                      <a:pt x="4906" y="1"/>
                      <a:pt x="464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19050">
                <a:solidFill>
                  <a:srgbClr val="FF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167;p70"/>
              <p:cNvSpPr/>
              <p:nvPr/>
            </p:nvSpPr>
            <p:spPr>
              <a:xfrm>
                <a:off x="6161507" y="2967679"/>
                <a:ext cx="111851" cy="97432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061" extrusionOk="0">
                    <a:moveTo>
                      <a:pt x="1489" y="1"/>
                    </a:moveTo>
                    <a:cubicBezTo>
                      <a:pt x="965" y="1"/>
                      <a:pt x="465" y="215"/>
                      <a:pt x="84" y="584"/>
                    </a:cubicBezTo>
                    <a:cubicBezTo>
                      <a:pt x="1" y="656"/>
                      <a:pt x="1" y="763"/>
                      <a:pt x="84" y="834"/>
                    </a:cubicBezTo>
                    <a:cubicBezTo>
                      <a:pt x="120" y="870"/>
                      <a:pt x="164" y="888"/>
                      <a:pt x="209" y="888"/>
                    </a:cubicBezTo>
                    <a:cubicBezTo>
                      <a:pt x="254" y="888"/>
                      <a:pt x="298" y="870"/>
                      <a:pt x="334" y="834"/>
                    </a:cubicBezTo>
                    <a:cubicBezTo>
                      <a:pt x="644" y="537"/>
                      <a:pt x="1060" y="358"/>
                      <a:pt x="1489" y="358"/>
                    </a:cubicBezTo>
                    <a:cubicBezTo>
                      <a:pt x="2418" y="358"/>
                      <a:pt x="3168" y="1108"/>
                      <a:pt x="3168" y="2025"/>
                    </a:cubicBezTo>
                    <a:cubicBezTo>
                      <a:pt x="3168" y="2299"/>
                      <a:pt x="3096" y="2549"/>
                      <a:pt x="2989" y="2787"/>
                    </a:cubicBezTo>
                    <a:cubicBezTo>
                      <a:pt x="2930" y="2894"/>
                      <a:pt x="2953" y="2989"/>
                      <a:pt x="3049" y="3037"/>
                    </a:cubicBezTo>
                    <a:cubicBezTo>
                      <a:pt x="3073" y="3061"/>
                      <a:pt x="3108" y="3061"/>
                      <a:pt x="3132" y="3061"/>
                    </a:cubicBezTo>
                    <a:cubicBezTo>
                      <a:pt x="3192" y="3061"/>
                      <a:pt x="3263" y="3025"/>
                      <a:pt x="3299" y="2954"/>
                    </a:cubicBezTo>
                    <a:cubicBezTo>
                      <a:pt x="3442" y="2668"/>
                      <a:pt x="3513" y="2358"/>
                      <a:pt x="3513" y="2025"/>
                    </a:cubicBezTo>
                    <a:cubicBezTo>
                      <a:pt x="3513" y="906"/>
                      <a:pt x="2608" y="1"/>
                      <a:pt x="1489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19050">
                <a:solidFill>
                  <a:srgbClr val="FF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168;p70"/>
              <p:cNvSpPr/>
              <p:nvPr/>
            </p:nvSpPr>
            <p:spPr>
              <a:xfrm>
                <a:off x="6144828" y="3007848"/>
                <a:ext cx="105389" cy="88742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2788" extrusionOk="0">
                    <a:moveTo>
                      <a:pt x="262" y="1"/>
                    </a:moveTo>
                    <a:cubicBezTo>
                      <a:pt x="194" y="1"/>
                      <a:pt x="124" y="44"/>
                      <a:pt x="96" y="108"/>
                    </a:cubicBezTo>
                    <a:cubicBezTo>
                      <a:pt x="25" y="323"/>
                      <a:pt x="1" y="549"/>
                      <a:pt x="1" y="763"/>
                    </a:cubicBezTo>
                    <a:cubicBezTo>
                      <a:pt x="1" y="1882"/>
                      <a:pt x="906" y="2787"/>
                      <a:pt x="2013" y="2787"/>
                    </a:cubicBezTo>
                    <a:cubicBezTo>
                      <a:pt x="2454" y="2787"/>
                      <a:pt x="2846" y="2656"/>
                      <a:pt x="3204" y="2406"/>
                    </a:cubicBezTo>
                    <a:cubicBezTo>
                      <a:pt x="3287" y="2347"/>
                      <a:pt x="3311" y="2239"/>
                      <a:pt x="3251" y="2156"/>
                    </a:cubicBezTo>
                    <a:cubicBezTo>
                      <a:pt x="3214" y="2104"/>
                      <a:pt x="3159" y="2075"/>
                      <a:pt x="3102" y="2075"/>
                    </a:cubicBezTo>
                    <a:cubicBezTo>
                      <a:pt x="3068" y="2075"/>
                      <a:pt x="3033" y="2086"/>
                      <a:pt x="3001" y="2108"/>
                    </a:cubicBezTo>
                    <a:cubicBezTo>
                      <a:pt x="2715" y="2311"/>
                      <a:pt x="2370" y="2418"/>
                      <a:pt x="2037" y="2418"/>
                    </a:cubicBezTo>
                    <a:cubicBezTo>
                      <a:pt x="1108" y="2418"/>
                      <a:pt x="370" y="1680"/>
                      <a:pt x="370" y="751"/>
                    </a:cubicBezTo>
                    <a:cubicBezTo>
                      <a:pt x="370" y="573"/>
                      <a:pt x="394" y="382"/>
                      <a:pt x="453" y="215"/>
                    </a:cubicBezTo>
                    <a:cubicBezTo>
                      <a:pt x="477" y="144"/>
                      <a:pt x="406" y="37"/>
                      <a:pt x="322" y="13"/>
                    </a:cubicBezTo>
                    <a:cubicBezTo>
                      <a:pt x="303" y="5"/>
                      <a:pt x="283" y="1"/>
                      <a:pt x="262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19050">
                <a:solidFill>
                  <a:srgbClr val="FF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169;p70"/>
              <p:cNvSpPr/>
              <p:nvPr/>
            </p:nvSpPr>
            <p:spPr>
              <a:xfrm>
                <a:off x="6245633" y="3069248"/>
                <a:ext cx="186110" cy="18687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871" extrusionOk="0">
                    <a:moveTo>
                      <a:pt x="2751" y="1"/>
                    </a:moveTo>
                    <a:cubicBezTo>
                      <a:pt x="2549" y="1"/>
                      <a:pt x="2370" y="144"/>
                      <a:pt x="2335" y="346"/>
                    </a:cubicBezTo>
                    <a:lnTo>
                      <a:pt x="2227" y="858"/>
                    </a:lnTo>
                    <a:cubicBezTo>
                      <a:pt x="2144" y="894"/>
                      <a:pt x="2037" y="941"/>
                      <a:pt x="1965" y="977"/>
                    </a:cubicBezTo>
                    <a:lnTo>
                      <a:pt x="1513" y="680"/>
                    </a:lnTo>
                    <a:cubicBezTo>
                      <a:pt x="1449" y="631"/>
                      <a:pt x="1372" y="608"/>
                      <a:pt x="1293" y="608"/>
                    </a:cubicBezTo>
                    <a:cubicBezTo>
                      <a:pt x="1179" y="608"/>
                      <a:pt x="1061" y="655"/>
                      <a:pt x="977" y="739"/>
                    </a:cubicBezTo>
                    <a:lnTo>
                      <a:pt x="739" y="977"/>
                    </a:lnTo>
                    <a:cubicBezTo>
                      <a:pt x="596" y="1132"/>
                      <a:pt x="584" y="1346"/>
                      <a:pt x="680" y="1513"/>
                    </a:cubicBezTo>
                    <a:lnTo>
                      <a:pt x="977" y="1965"/>
                    </a:lnTo>
                    <a:cubicBezTo>
                      <a:pt x="918" y="2084"/>
                      <a:pt x="882" y="2215"/>
                      <a:pt x="834" y="2346"/>
                    </a:cubicBezTo>
                    <a:cubicBezTo>
                      <a:pt x="799" y="2442"/>
                      <a:pt x="858" y="2537"/>
                      <a:pt x="953" y="2573"/>
                    </a:cubicBezTo>
                    <a:cubicBezTo>
                      <a:pt x="968" y="2579"/>
                      <a:pt x="984" y="2582"/>
                      <a:pt x="1000" y="2582"/>
                    </a:cubicBezTo>
                    <a:cubicBezTo>
                      <a:pt x="1073" y="2582"/>
                      <a:pt x="1150" y="2522"/>
                      <a:pt x="1180" y="2454"/>
                    </a:cubicBezTo>
                    <a:cubicBezTo>
                      <a:pt x="1215" y="2323"/>
                      <a:pt x="1263" y="2192"/>
                      <a:pt x="1334" y="2049"/>
                    </a:cubicBezTo>
                    <a:cubicBezTo>
                      <a:pt x="1370" y="1989"/>
                      <a:pt x="1370" y="1918"/>
                      <a:pt x="1334" y="1858"/>
                    </a:cubicBezTo>
                    <a:lnTo>
                      <a:pt x="977" y="1322"/>
                    </a:lnTo>
                    <a:cubicBezTo>
                      <a:pt x="965" y="1287"/>
                      <a:pt x="965" y="1263"/>
                      <a:pt x="1001" y="1239"/>
                    </a:cubicBezTo>
                    <a:lnTo>
                      <a:pt x="1239" y="989"/>
                    </a:lnTo>
                    <a:cubicBezTo>
                      <a:pt x="1253" y="975"/>
                      <a:pt x="1271" y="969"/>
                      <a:pt x="1288" y="969"/>
                    </a:cubicBezTo>
                    <a:cubicBezTo>
                      <a:pt x="1301" y="969"/>
                      <a:pt x="1313" y="972"/>
                      <a:pt x="1322" y="977"/>
                    </a:cubicBezTo>
                    <a:lnTo>
                      <a:pt x="1858" y="1334"/>
                    </a:lnTo>
                    <a:cubicBezTo>
                      <a:pt x="1888" y="1358"/>
                      <a:pt x="1921" y="1370"/>
                      <a:pt x="1954" y="1370"/>
                    </a:cubicBezTo>
                    <a:cubicBezTo>
                      <a:pt x="1986" y="1370"/>
                      <a:pt x="2019" y="1358"/>
                      <a:pt x="2049" y="1334"/>
                    </a:cubicBezTo>
                    <a:cubicBezTo>
                      <a:pt x="2168" y="1263"/>
                      <a:pt x="2323" y="1203"/>
                      <a:pt x="2454" y="1168"/>
                    </a:cubicBezTo>
                    <a:cubicBezTo>
                      <a:pt x="2513" y="1156"/>
                      <a:pt x="2573" y="1096"/>
                      <a:pt x="2585" y="1037"/>
                    </a:cubicBezTo>
                    <a:lnTo>
                      <a:pt x="2704" y="418"/>
                    </a:lnTo>
                    <a:cubicBezTo>
                      <a:pt x="2704" y="382"/>
                      <a:pt x="2739" y="358"/>
                      <a:pt x="2775" y="358"/>
                    </a:cubicBezTo>
                    <a:lnTo>
                      <a:pt x="3120" y="358"/>
                    </a:lnTo>
                    <a:cubicBezTo>
                      <a:pt x="3156" y="358"/>
                      <a:pt x="3180" y="382"/>
                      <a:pt x="3192" y="418"/>
                    </a:cubicBezTo>
                    <a:lnTo>
                      <a:pt x="3311" y="1037"/>
                    </a:lnTo>
                    <a:cubicBezTo>
                      <a:pt x="3335" y="1096"/>
                      <a:pt x="3370" y="1156"/>
                      <a:pt x="3454" y="1168"/>
                    </a:cubicBezTo>
                    <a:cubicBezTo>
                      <a:pt x="3585" y="1215"/>
                      <a:pt x="3716" y="1263"/>
                      <a:pt x="3847" y="1334"/>
                    </a:cubicBezTo>
                    <a:cubicBezTo>
                      <a:pt x="3882" y="1352"/>
                      <a:pt x="3918" y="1361"/>
                      <a:pt x="3952" y="1361"/>
                    </a:cubicBezTo>
                    <a:cubicBezTo>
                      <a:pt x="3987" y="1361"/>
                      <a:pt x="4019" y="1352"/>
                      <a:pt x="4049" y="1334"/>
                    </a:cubicBezTo>
                    <a:lnTo>
                      <a:pt x="4585" y="977"/>
                    </a:lnTo>
                    <a:cubicBezTo>
                      <a:pt x="4595" y="972"/>
                      <a:pt x="4607" y="969"/>
                      <a:pt x="4619" y="969"/>
                    </a:cubicBezTo>
                    <a:cubicBezTo>
                      <a:pt x="4636" y="969"/>
                      <a:pt x="4654" y="975"/>
                      <a:pt x="4668" y="989"/>
                    </a:cubicBezTo>
                    <a:lnTo>
                      <a:pt x="4906" y="1239"/>
                    </a:lnTo>
                    <a:cubicBezTo>
                      <a:pt x="4942" y="1263"/>
                      <a:pt x="4942" y="1287"/>
                      <a:pt x="4918" y="1322"/>
                    </a:cubicBezTo>
                    <a:lnTo>
                      <a:pt x="4561" y="1858"/>
                    </a:lnTo>
                    <a:cubicBezTo>
                      <a:pt x="4525" y="1918"/>
                      <a:pt x="4525" y="1989"/>
                      <a:pt x="4561" y="2049"/>
                    </a:cubicBezTo>
                    <a:cubicBezTo>
                      <a:pt x="4644" y="2168"/>
                      <a:pt x="4704" y="2323"/>
                      <a:pt x="4728" y="2454"/>
                    </a:cubicBezTo>
                    <a:cubicBezTo>
                      <a:pt x="4740" y="2513"/>
                      <a:pt x="4799" y="2573"/>
                      <a:pt x="4859" y="2585"/>
                    </a:cubicBezTo>
                    <a:lnTo>
                      <a:pt x="5490" y="2704"/>
                    </a:lnTo>
                    <a:cubicBezTo>
                      <a:pt x="5513" y="2704"/>
                      <a:pt x="5549" y="2739"/>
                      <a:pt x="5549" y="2775"/>
                    </a:cubicBezTo>
                    <a:lnTo>
                      <a:pt x="5549" y="3120"/>
                    </a:lnTo>
                    <a:cubicBezTo>
                      <a:pt x="5549" y="3156"/>
                      <a:pt x="5513" y="3180"/>
                      <a:pt x="5490" y="3192"/>
                    </a:cubicBezTo>
                    <a:lnTo>
                      <a:pt x="4859" y="3311"/>
                    </a:lnTo>
                    <a:cubicBezTo>
                      <a:pt x="4799" y="3335"/>
                      <a:pt x="4740" y="3370"/>
                      <a:pt x="4728" y="3454"/>
                    </a:cubicBezTo>
                    <a:cubicBezTo>
                      <a:pt x="4680" y="3585"/>
                      <a:pt x="4644" y="3716"/>
                      <a:pt x="4561" y="3847"/>
                    </a:cubicBezTo>
                    <a:cubicBezTo>
                      <a:pt x="4537" y="3906"/>
                      <a:pt x="4537" y="3989"/>
                      <a:pt x="4561" y="4049"/>
                    </a:cubicBezTo>
                    <a:lnTo>
                      <a:pt x="4918" y="4585"/>
                    </a:lnTo>
                    <a:cubicBezTo>
                      <a:pt x="4942" y="4609"/>
                      <a:pt x="4942" y="4644"/>
                      <a:pt x="4906" y="4668"/>
                    </a:cubicBezTo>
                    <a:lnTo>
                      <a:pt x="4668" y="4906"/>
                    </a:lnTo>
                    <a:cubicBezTo>
                      <a:pt x="4655" y="4926"/>
                      <a:pt x="4638" y="4935"/>
                      <a:pt x="4622" y="4935"/>
                    </a:cubicBezTo>
                    <a:cubicBezTo>
                      <a:pt x="4609" y="4935"/>
                      <a:pt x="4595" y="4929"/>
                      <a:pt x="4585" y="4918"/>
                    </a:cubicBezTo>
                    <a:lnTo>
                      <a:pt x="4049" y="4561"/>
                    </a:lnTo>
                    <a:cubicBezTo>
                      <a:pt x="4019" y="4543"/>
                      <a:pt x="3984" y="4534"/>
                      <a:pt x="3948" y="4534"/>
                    </a:cubicBezTo>
                    <a:cubicBezTo>
                      <a:pt x="3912" y="4534"/>
                      <a:pt x="3876" y="4543"/>
                      <a:pt x="3847" y="4561"/>
                    </a:cubicBezTo>
                    <a:cubicBezTo>
                      <a:pt x="3728" y="4644"/>
                      <a:pt x="3585" y="4704"/>
                      <a:pt x="3454" y="4728"/>
                    </a:cubicBezTo>
                    <a:cubicBezTo>
                      <a:pt x="3394" y="4751"/>
                      <a:pt x="3335" y="4811"/>
                      <a:pt x="3311" y="4859"/>
                    </a:cubicBezTo>
                    <a:lnTo>
                      <a:pt x="3192" y="5490"/>
                    </a:lnTo>
                    <a:cubicBezTo>
                      <a:pt x="3192" y="5525"/>
                      <a:pt x="3168" y="5549"/>
                      <a:pt x="3120" y="5549"/>
                    </a:cubicBezTo>
                    <a:lnTo>
                      <a:pt x="2775" y="5549"/>
                    </a:lnTo>
                    <a:cubicBezTo>
                      <a:pt x="2751" y="5549"/>
                      <a:pt x="2716" y="5513"/>
                      <a:pt x="2704" y="5490"/>
                    </a:cubicBezTo>
                    <a:lnTo>
                      <a:pt x="2585" y="4859"/>
                    </a:lnTo>
                    <a:cubicBezTo>
                      <a:pt x="2573" y="4811"/>
                      <a:pt x="2525" y="4751"/>
                      <a:pt x="2454" y="4728"/>
                    </a:cubicBezTo>
                    <a:cubicBezTo>
                      <a:pt x="2323" y="4692"/>
                      <a:pt x="2180" y="4644"/>
                      <a:pt x="2049" y="4561"/>
                    </a:cubicBezTo>
                    <a:cubicBezTo>
                      <a:pt x="2019" y="4549"/>
                      <a:pt x="1986" y="4543"/>
                      <a:pt x="1954" y="4543"/>
                    </a:cubicBezTo>
                    <a:cubicBezTo>
                      <a:pt x="1921" y="4543"/>
                      <a:pt x="1888" y="4549"/>
                      <a:pt x="1858" y="4561"/>
                    </a:cubicBezTo>
                    <a:lnTo>
                      <a:pt x="1322" y="4918"/>
                    </a:lnTo>
                    <a:cubicBezTo>
                      <a:pt x="1306" y="4929"/>
                      <a:pt x="1293" y="4935"/>
                      <a:pt x="1280" y="4935"/>
                    </a:cubicBezTo>
                    <a:cubicBezTo>
                      <a:pt x="1265" y="4935"/>
                      <a:pt x="1252" y="4926"/>
                      <a:pt x="1239" y="4906"/>
                    </a:cubicBezTo>
                    <a:lnTo>
                      <a:pt x="1001" y="4668"/>
                    </a:lnTo>
                    <a:cubicBezTo>
                      <a:pt x="965" y="4644"/>
                      <a:pt x="965" y="4609"/>
                      <a:pt x="977" y="4585"/>
                    </a:cubicBezTo>
                    <a:lnTo>
                      <a:pt x="1334" y="4049"/>
                    </a:lnTo>
                    <a:cubicBezTo>
                      <a:pt x="1382" y="3989"/>
                      <a:pt x="1382" y="3906"/>
                      <a:pt x="1334" y="3847"/>
                    </a:cubicBezTo>
                    <a:cubicBezTo>
                      <a:pt x="1263" y="3728"/>
                      <a:pt x="1203" y="3585"/>
                      <a:pt x="1180" y="3454"/>
                    </a:cubicBezTo>
                    <a:cubicBezTo>
                      <a:pt x="1156" y="3394"/>
                      <a:pt x="1096" y="3335"/>
                      <a:pt x="1037" y="3311"/>
                    </a:cubicBezTo>
                    <a:lnTo>
                      <a:pt x="418" y="3192"/>
                    </a:lnTo>
                    <a:cubicBezTo>
                      <a:pt x="382" y="3192"/>
                      <a:pt x="358" y="3168"/>
                      <a:pt x="358" y="3120"/>
                    </a:cubicBezTo>
                    <a:lnTo>
                      <a:pt x="358" y="2775"/>
                    </a:lnTo>
                    <a:cubicBezTo>
                      <a:pt x="358" y="2751"/>
                      <a:pt x="382" y="2727"/>
                      <a:pt x="418" y="2704"/>
                    </a:cubicBezTo>
                    <a:lnTo>
                      <a:pt x="465" y="2692"/>
                    </a:lnTo>
                    <a:cubicBezTo>
                      <a:pt x="560" y="2680"/>
                      <a:pt x="620" y="2573"/>
                      <a:pt x="596" y="2477"/>
                    </a:cubicBezTo>
                    <a:cubicBezTo>
                      <a:pt x="586" y="2396"/>
                      <a:pt x="507" y="2341"/>
                      <a:pt x="425" y="2341"/>
                    </a:cubicBezTo>
                    <a:cubicBezTo>
                      <a:pt x="411" y="2341"/>
                      <a:pt x="396" y="2343"/>
                      <a:pt x="382" y="2346"/>
                    </a:cubicBezTo>
                    <a:lnTo>
                      <a:pt x="346" y="2370"/>
                    </a:lnTo>
                    <a:cubicBezTo>
                      <a:pt x="144" y="2406"/>
                      <a:pt x="1" y="2585"/>
                      <a:pt x="1" y="2775"/>
                    </a:cubicBezTo>
                    <a:lnTo>
                      <a:pt x="1" y="3120"/>
                    </a:lnTo>
                    <a:cubicBezTo>
                      <a:pt x="1" y="3335"/>
                      <a:pt x="144" y="3513"/>
                      <a:pt x="346" y="3537"/>
                    </a:cubicBezTo>
                    <a:lnTo>
                      <a:pt x="858" y="3644"/>
                    </a:lnTo>
                    <a:cubicBezTo>
                      <a:pt x="894" y="3728"/>
                      <a:pt x="941" y="3835"/>
                      <a:pt x="977" y="3906"/>
                    </a:cubicBezTo>
                    <a:lnTo>
                      <a:pt x="680" y="4359"/>
                    </a:lnTo>
                    <a:cubicBezTo>
                      <a:pt x="560" y="4525"/>
                      <a:pt x="596" y="4763"/>
                      <a:pt x="739" y="4894"/>
                    </a:cubicBezTo>
                    <a:lnTo>
                      <a:pt x="977" y="5132"/>
                    </a:lnTo>
                    <a:cubicBezTo>
                      <a:pt x="1067" y="5216"/>
                      <a:pt x="1182" y="5259"/>
                      <a:pt x="1292" y="5259"/>
                    </a:cubicBezTo>
                    <a:cubicBezTo>
                      <a:pt x="1371" y="5259"/>
                      <a:pt x="1448" y="5237"/>
                      <a:pt x="1513" y="5192"/>
                    </a:cubicBezTo>
                    <a:lnTo>
                      <a:pt x="1965" y="4894"/>
                    </a:lnTo>
                    <a:cubicBezTo>
                      <a:pt x="2049" y="4942"/>
                      <a:pt x="2144" y="4978"/>
                      <a:pt x="2227" y="5013"/>
                    </a:cubicBezTo>
                    <a:lnTo>
                      <a:pt x="2335" y="5537"/>
                    </a:lnTo>
                    <a:cubicBezTo>
                      <a:pt x="2382" y="5728"/>
                      <a:pt x="2561" y="5871"/>
                      <a:pt x="2751" y="5871"/>
                    </a:cubicBezTo>
                    <a:lnTo>
                      <a:pt x="3097" y="5871"/>
                    </a:lnTo>
                    <a:cubicBezTo>
                      <a:pt x="3299" y="5871"/>
                      <a:pt x="3478" y="5728"/>
                      <a:pt x="3513" y="5537"/>
                    </a:cubicBezTo>
                    <a:lnTo>
                      <a:pt x="3620" y="5013"/>
                    </a:lnTo>
                    <a:cubicBezTo>
                      <a:pt x="3704" y="4978"/>
                      <a:pt x="3811" y="4942"/>
                      <a:pt x="3882" y="4894"/>
                    </a:cubicBezTo>
                    <a:lnTo>
                      <a:pt x="4323" y="5192"/>
                    </a:lnTo>
                    <a:cubicBezTo>
                      <a:pt x="4391" y="5241"/>
                      <a:pt x="4472" y="5264"/>
                      <a:pt x="4552" y="5264"/>
                    </a:cubicBezTo>
                    <a:cubicBezTo>
                      <a:pt x="4667" y="5264"/>
                      <a:pt x="4781" y="5217"/>
                      <a:pt x="4859" y="5132"/>
                    </a:cubicBezTo>
                    <a:lnTo>
                      <a:pt x="5097" y="4894"/>
                    </a:lnTo>
                    <a:cubicBezTo>
                      <a:pt x="5252" y="4740"/>
                      <a:pt x="5263" y="4525"/>
                      <a:pt x="5156" y="4359"/>
                    </a:cubicBezTo>
                    <a:lnTo>
                      <a:pt x="4859" y="3906"/>
                    </a:lnTo>
                    <a:cubicBezTo>
                      <a:pt x="4906" y="3823"/>
                      <a:pt x="4954" y="3728"/>
                      <a:pt x="4978" y="3644"/>
                    </a:cubicBezTo>
                    <a:lnTo>
                      <a:pt x="5502" y="3537"/>
                    </a:lnTo>
                    <a:cubicBezTo>
                      <a:pt x="5692" y="3489"/>
                      <a:pt x="5847" y="3311"/>
                      <a:pt x="5847" y="3120"/>
                    </a:cubicBezTo>
                    <a:lnTo>
                      <a:pt x="5847" y="2775"/>
                    </a:lnTo>
                    <a:cubicBezTo>
                      <a:pt x="5847" y="2549"/>
                      <a:pt x="5716" y="2382"/>
                      <a:pt x="5502" y="2334"/>
                    </a:cubicBezTo>
                    <a:lnTo>
                      <a:pt x="4990" y="2227"/>
                    </a:lnTo>
                    <a:cubicBezTo>
                      <a:pt x="4954" y="2144"/>
                      <a:pt x="4906" y="2037"/>
                      <a:pt x="4871" y="1965"/>
                    </a:cubicBezTo>
                    <a:lnTo>
                      <a:pt x="5168" y="1513"/>
                    </a:lnTo>
                    <a:cubicBezTo>
                      <a:pt x="5287" y="1346"/>
                      <a:pt x="5252" y="1108"/>
                      <a:pt x="5109" y="977"/>
                    </a:cubicBezTo>
                    <a:lnTo>
                      <a:pt x="4871" y="739"/>
                    </a:lnTo>
                    <a:cubicBezTo>
                      <a:pt x="4780" y="656"/>
                      <a:pt x="4666" y="613"/>
                      <a:pt x="4555" y="613"/>
                    </a:cubicBezTo>
                    <a:cubicBezTo>
                      <a:pt x="4476" y="613"/>
                      <a:pt x="4399" y="635"/>
                      <a:pt x="4335" y="680"/>
                    </a:cubicBezTo>
                    <a:lnTo>
                      <a:pt x="3882" y="977"/>
                    </a:lnTo>
                    <a:cubicBezTo>
                      <a:pt x="3799" y="941"/>
                      <a:pt x="3704" y="894"/>
                      <a:pt x="3620" y="858"/>
                    </a:cubicBezTo>
                    <a:lnTo>
                      <a:pt x="3513" y="346"/>
                    </a:lnTo>
                    <a:cubicBezTo>
                      <a:pt x="3466" y="144"/>
                      <a:pt x="3287" y="1"/>
                      <a:pt x="309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19050">
                <a:solidFill>
                  <a:srgbClr val="FF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170;p70"/>
              <p:cNvSpPr/>
              <p:nvPr/>
            </p:nvSpPr>
            <p:spPr>
              <a:xfrm>
                <a:off x="6305888" y="3129884"/>
                <a:ext cx="64488" cy="64456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2025" extrusionOk="0">
                    <a:moveTo>
                      <a:pt x="1013" y="1"/>
                    </a:moveTo>
                    <a:cubicBezTo>
                      <a:pt x="453" y="1"/>
                      <a:pt x="1" y="441"/>
                      <a:pt x="1" y="1013"/>
                    </a:cubicBezTo>
                    <a:cubicBezTo>
                      <a:pt x="1" y="1561"/>
                      <a:pt x="442" y="2025"/>
                      <a:pt x="1013" y="2025"/>
                    </a:cubicBezTo>
                    <a:cubicBezTo>
                      <a:pt x="1227" y="2025"/>
                      <a:pt x="1442" y="1942"/>
                      <a:pt x="1620" y="1811"/>
                    </a:cubicBezTo>
                    <a:cubicBezTo>
                      <a:pt x="1692" y="1751"/>
                      <a:pt x="1704" y="1632"/>
                      <a:pt x="1644" y="1561"/>
                    </a:cubicBezTo>
                    <a:cubicBezTo>
                      <a:pt x="1608" y="1517"/>
                      <a:pt x="1549" y="1491"/>
                      <a:pt x="1493" y="1491"/>
                    </a:cubicBezTo>
                    <a:cubicBezTo>
                      <a:pt x="1457" y="1491"/>
                      <a:pt x="1422" y="1502"/>
                      <a:pt x="1394" y="1525"/>
                    </a:cubicBezTo>
                    <a:cubicBezTo>
                      <a:pt x="1275" y="1620"/>
                      <a:pt x="1144" y="1668"/>
                      <a:pt x="989" y="1668"/>
                    </a:cubicBezTo>
                    <a:cubicBezTo>
                      <a:pt x="632" y="1668"/>
                      <a:pt x="358" y="1370"/>
                      <a:pt x="358" y="1025"/>
                    </a:cubicBezTo>
                    <a:cubicBezTo>
                      <a:pt x="382" y="668"/>
                      <a:pt x="668" y="370"/>
                      <a:pt x="1025" y="370"/>
                    </a:cubicBezTo>
                    <a:cubicBezTo>
                      <a:pt x="1382" y="370"/>
                      <a:pt x="1668" y="668"/>
                      <a:pt x="1668" y="1013"/>
                    </a:cubicBezTo>
                    <a:cubicBezTo>
                      <a:pt x="1668" y="1120"/>
                      <a:pt x="1739" y="1191"/>
                      <a:pt x="1846" y="1191"/>
                    </a:cubicBezTo>
                    <a:cubicBezTo>
                      <a:pt x="1942" y="1191"/>
                      <a:pt x="2025" y="1120"/>
                      <a:pt x="2025" y="1013"/>
                    </a:cubicBezTo>
                    <a:cubicBezTo>
                      <a:pt x="2025" y="453"/>
                      <a:pt x="1573" y="1"/>
                      <a:pt x="1013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19050">
                <a:solidFill>
                  <a:srgbClr val="FF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171;p70"/>
              <p:cNvSpPr/>
              <p:nvPr/>
            </p:nvSpPr>
            <p:spPr>
              <a:xfrm>
                <a:off x="6173634" y="2997631"/>
                <a:ext cx="70153" cy="70153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204" extrusionOk="0">
                    <a:moveTo>
                      <a:pt x="1096" y="370"/>
                    </a:moveTo>
                    <a:cubicBezTo>
                      <a:pt x="1501" y="370"/>
                      <a:pt x="1834" y="703"/>
                      <a:pt x="1834" y="1108"/>
                    </a:cubicBezTo>
                    <a:cubicBezTo>
                      <a:pt x="1834" y="1501"/>
                      <a:pt x="1501" y="1834"/>
                      <a:pt x="1096" y="1834"/>
                    </a:cubicBezTo>
                    <a:cubicBezTo>
                      <a:pt x="691" y="1834"/>
                      <a:pt x="370" y="1501"/>
                      <a:pt x="370" y="1108"/>
                    </a:cubicBezTo>
                    <a:cubicBezTo>
                      <a:pt x="370" y="703"/>
                      <a:pt x="703" y="370"/>
                      <a:pt x="1096" y="370"/>
                    </a:cubicBezTo>
                    <a:close/>
                    <a:moveTo>
                      <a:pt x="1096" y="1"/>
                    </a:moveTo>
                    <a:cubicBezTo>
                      <a:pt x="489" y="1"/>
                      <a:pt x="1" y="489"/>
                      <a:pt x="1" y="1108"/>
                    </a:cubicBezTo>
                    <a:cubicBezTo>
                      <a:pt x="1" y="1715"/>
                      <a:pt x="489" y="2203"/>
                      <a:pt x="1096" y="2203"/>
                    </a:cubicBezTo>
                    <a:cubicBezTo>
                      <a:pt x="1715" y="2191"/>
                      <a:pt x="2203" y="1703"/>
                      <a:pt x="2203" y="1108"/>
                    </a:cubicBezTo>
                    <a:cubicBezTo>
                      <a:pt x="2203" y="489"/>
                      <a:pt x="1715" y="1"/>
                      <a:pt x="109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 w="19050">
                <a:solidFill>
                  <a:srgbClr val="FFFFFF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Номер слайда 7"/>
          <p:cNvSpPr>
            <a:spLocks noGrp="1"/>
          </p:cNvSpPr>
          <p:nvPr>
            <p:ph type="sldNum" sz="quarter" idx="2"/>
          </p:nvPr>
        </p:nvSpPr>
        <p:spPr>
          <a:xfrm>
            <a:off x="17170400" y="762696"/>
            <a:ext cx="562879" cy="558104"/>
          </a:xfrm>
        </p:spPr>
        <p:txBody>
          <a:bodyPr/>
          <a:lstStyle/>
          <a:p>
            <a:fld id="{86CB4B4D-7CA3-9044-876B-883B54F8677D}" type="slidenum">
              <a:rPr lang="ru-RU" sz="2400" smtClean="0"/>
              <a:t>9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94940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AC9006"/>
      </a:dk1>
      <a:lt1>
        <a:srgbClr val="A6A7AC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Montserrat-Regular"/>
        <a:ea typeface="Montserrat-Regular"/>
        <a:cs typeface="Montserrat-Regular"/>
      </a:majorFont>
      <a:minorFont>
        <a:latin typeface="Montserrat-Regular"/>
        <a:ea typeface="Montserrat-Regular"/>
        <a:cs typeface="Montserrat-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127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just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A6A7AC"/>
            </a:solidFill>
            <a:effectLst/>
            <a:uFillTx/>
            <a:latin typeface="PT Sans"/>
            <a:ea typeface="PT Sans"/>
            <a:cs typeface="PT Sans"/>
            <a:sym typeface="PT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258</Words>
  <Application>Microsoft Office PowerPoint</Application>
  <PresentationFormat>Произвольный</PresentationFormat>
  <Paragraphs>70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3" baseType="lpstr">
      <vt:lpstr>-apple-system</vt:lpstr>
      <vt:lpstr>Arial</vt:lpstr>
      <vt:lpstr>Arial</vt:lpstr>
      <vt:lpstr>Calibri</vt:lpstr>
      <vt:lpstr>Helvetica Light</vt:lpstr>
      <vt:lpstr>Helvetica Neue</vt:lpstr>
      <vt:lpstr>Montserrat-Regular</vt:lpstr>
      <vt:lpstr>Montserrat-SemiBold</vt:lpstr>
      <vt:lpstr>PT Sans</vt:lpstr>
      <vt:lpstr>RobotoRegular</vt:lpstr>
      <vt:lpstr>verdana</vt:lpstr>
      <vt:lpstr>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87</cp:revision>
  <dcterms:modified xsi:type="dcterms:W3CDTF">2021-04-12T22:55:40Z</dcterms:modified>
</cp:coreProperties>
</file>